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44"/>
  </p:handoutMasterIdLst>
  <p:sldIdLst>
    <p:sldId id="256" r:id="rId2"/>
    <p:sldId id="259" r:id="rId3"/>
    <p:sldId id="257" r:id="rId4"/>
    <p:sldId id="286" r:id="rId5"/>
    <p:sldId id="287" r:id="rId6"/>
    <p:sldId id="258" r:id="rId7"/>
    <p:sldId id="303" r:id="rId8"/>
    <p:sldId id="260" r:id="rId9"/>
    <p:sldId id="262" r:id="rId10"/>
    <p:sldId id="304" r:id="rId11"/>
    <p:sldId id="300" r:id="rId12"/>
    <p:sldId id="302" r:id="rId13"/>
    <p:sldId id="261" r:id="rId14"/>
    <p:sldId id="280" r:id="rId15"/>
    <p:sldId id="272" r:id="rId16"/>
    <p:sldId id="283" r:id="rId17"/>
    <p:sldId id="289" r:id="rId18"/>
    <p:sldId id="284" r:id="rId19"/>
    <p:sldId id="290" r:id="rId20"/>
    <p:sldId id="265" r:id="rId21"/>
    <p:sldId id="264" r:id="rId22"/>
    <p:sldId id="268" r:id="rId23"/>
    <p:sldId id="269" r:id="rId24"/>
    <p:sldId id="270" r:id="rId25"/>
    <p:sldId id="273" r:id="rId26"/>
    <p:sldId id="263" r:id="rId27"/>
    <p:sldId id="276" r:id="rId28"/>
    <p:sldId id="278" r:id="rId29"/>
    <p:sldId id="275" r:id="rId30"/>
    <p:sldId id="279" r:id="rId31"/>
    <p:sldId id="274" r:id="rId32"/>
    <p:sldId id="281" r:id="rId33"/>
    <p:sldId id="285" r:id="rId34"/>
    <p:sldId id="291" r:id="rId35"/>
    <p:sldId id="294" r:id="rId36"/>
    <p:sldId id="292" r:id="rId37"/>
    <p:sldId id="293" r:id="rId38"/>
    <p:sldId id="297" r:id="rId39"/>
    <p:sldId id="295" r:id="rId40"/>
    <p:sldId id="296" r:id="rId41"/>
    <p:sldId id="299" r:id="rId42"/>
    <p:sldId id="298" r:id="rId4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2040"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D25B9BB-9D8A-4A5E-ACDD-7CD04C2E4CD4}" type="datetimeFigureOut">
              <a:rPr lang="ru-RU" smtClean="0"/>
              <a:pPr/>
              <a:t>23.01.2012</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F8168F3-3F74-453C-BBDB-DB1110D5CB86}" type="slidenum">
              <a:rPr lang="ru-RU" smtClean="0"/>
              <a:pPr/>
              <a:t>‹#›</a:t>
            </a:fld>
            <a:endParaRPr lang="ru-RU"/>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F92EBAC-924F-4A53-AC30-C708E91BF2C7}" type="datetimeFigureOut">
              <a:rPr lang="ru-RU" smtClean="0"/>
              <a:pPr/>
              <a:t>23.01.2012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77AFE1-B890-413A-8CF2-91A5DB6BEAF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F92EBAC-924F-4A53-AC30-C708E91BF2C7}" type="datetimeFigureOut">
              <a:rPr lang="ru-RU" smtClean="0"/>
              <a:pPr/>
              <a:t>23.01.2012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77AFE1-B890-413A-8CF2-91A5DB6BEAF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F92EBAC-924F-4A53-AC30-C708E91BF2C7}" type="datetimeFigureOut">
              <a:rPr lang="ru-RU" smtClean="0"/>
              <a:pPr/>
              <a:t>23.01.2012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77AFE1-B890-413A-8CF2-91A5DB6BEAF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F92EBAC-924F-4A53-AC30-C708E91BF2C7}" type="datetimeFigureOut">
              <a:rPr lang="ru-RU" smtClean="0"/>
              <a:pPr/>
              <a:t>23.01.2012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77AFE1-B890-413A-8CF2-91A5DB6BEAF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F92EBAC-924F-4A53-AC30-C708E91BF2C7}" type="datetimeFigureOut">
              <a:rPr lang="ru-RU" smtClean="0"/>
              <a:pPr/>
              <a:t>23.01.2012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77AFE1-B890-413A-8CF2-91A5DB6BEAF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F92EBAC-924F-4A53-AC30-C708E91BF2C7}" type="datetimeFigureOut">
              <a:rPr lang="ru-RU" smtClean="0"/>
              <a:pPr/>
              <a:t>23.01.2012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77AFE1-B890-413A-8CF2-91A5DB6BEAF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F92EBAC-924F-4A53-AC30-C708E91BF2C7}" type="datetimeFigureOut">
              <a:rPr lang="ru-RU" smtClean="0"/>
              <a:pPr/>
              <a:t>23.01.2012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677AFE1-B890-413A-8CF2-91A5DB6BEAF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F92EBAC-924F-4A53-AC30-C708E91BF2C7}" type="datetimeFigureOut">
              <a:rPr lang="ru-RU" smtClean="0"/>
              <a:pPr/>
              <a:t>23.01.2012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677AFE1-B890-413A-8CF2-91A5DB6BEAF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F92EBAC-924F-4A53-AC30-C708E91BF2C7}" type="datetimeFigureOut">
              <a:rPr lang="ru-RU" smtClean="0"/>
              <a:pPr/>
              <a:t>23.01.2012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677AFE1-B890-413A-8CF2-91A5DB6BEAF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F92EBAC-924F-4A53-AC30-C708E91BF2C7}" type="datetimeFigureOut">
              <a:rPr lang="ru-RU" smtClean="0"/>
              <a:pPr/>
              <a:t>23.01.2012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77AFE1-B890-413A-8CF2-91A5DB6BEAF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F92EBAC-924F-4A53-AC30-C708E91BF2C7}" type="datetimeFigureOut">
              <a:rPr lang="ru-RU" smtClean="0"/>
              <a:pPr/>
              <a:t>23.01.2012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77AFE1-B890-413A-8CF2-91A5DB6BEAF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92EBAC-924F-4A53-AC30-C708E91BF2C7}" type="datetimeFigureOut">
              <a:rPr lang="ru-RU" smtClean="0"/>
              <a:pPr/>
              <a:t>23.01.2012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77AFE1-B890-413A-8CF2-91A5DB6BEAF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msk.treko.ru/dict_razdel_10"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cfsgroup.ru/view_services.php?id=3"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cfsgroup.ru/view_services.php?id=4"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cfsgroup.ru/view_services.php?id=13" TargetMode="External"/><Relationship Id="rId2" Type="http://schemas.openxmlformats.org/officeDocument/2006/relationships/hyperlink" Target="http://www.cfsgroup.ru/view_services.php?id=14" TargetMode="External"/><Relationship Id="rId1" Type="http://schemas.openxmlformats.org/officeDocument/2006/relationships/slideLayout" Target="../slideLayouts/slideLayout2.xml"/><Relationship Id="rId4" Type="http://schemas.openxmlformats.org/officeDocument/2006/relationships/hyperlink" Target="http://www.cfsgroup.ru/view_services.php?id=6"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cfsgroup.ru/view_services.php?id=6"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fsgroup.ru/view_services.php?id=1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cfsgroup.ru/view_services.php?id=1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9200" y="3643314"/>
            <a:ext cx="6996138" cy="71438"/>
          </a:xfrm>
        </p:spPr>
        <p:txBody>
          <a:bodyPr>
            <a:normAutofit fontScale="90000"/>
          </a:bodyPr>
          <a:lstStyle/>
          <a:p>
            <a:pPr algn="ctr"/>
            <a:r>
              <a:rPr lang="ru-RU" dirty="0" smtClean="0"/>
              <a:t/>
            </a:r>
            <a:br>
              <a:rPr lang="ru-RU" dirty="0" smtClean="0"/>
            </a:br>
            <a:r>
              <a:rPr lang="ru-RU" dirty="0" smtClean="0"/>
              <a:t>Технология формирования лидерских компетенций педагогов</a:t>
            </a:r>
            <a:endParaRPr lang="ru-RU" dirty="0"/>
          </a:p>
        </p:txBody>
      </p:sp>
      <p:sp>
        <p:nvSpPr>
          <p:cNvPr id="3" name="Подзаголовок 2"/>
          <p:cNvSpPr>
            <a:spLocks noGrp="1"/>
          </p:cNvSpPr>
          <p:nvPr>
            <p:ph type="subTitle" idx="1"/>
          </p:nvPr>
        </p:nvSpPr>
        <p:spPr>
          <a:xfrm>
            <a:off x="1214414" y="5124450"/>
            <a:ext cx="7072362" cy="1090632"/>
          </a:xfrm>
        </p:spPr>
        <p:txBody>
          <a:bodyPr>
            <a:noAutofit/>
          </a:bodyPr>
          <a:lstStyle/>
          <a:p>
            <a:pPr algn="ctr"/>
            <a:r>
              <a:rPr lang="ru-RU" sz="1600" b="1" dirty="0" smtClean="0"/>
              <a:t>     </a:t>
            </a:r>
            <a:r>
              <a:rPr lang="ru-RU" sz="1600" b="1" dirty="0" smtClean="0"/>
              <a:t>Составитель презентации:   </a:t>
            </a:r>
            <a:r>
              <a:rPr lang="ru-RU" sz="1600" b="1" dirty="0" err="1" smtClean="0"/>
              <a:t>Галеева</a:t>
            </a:r>
            <a:r>
              <a:rPr lang="ru-RU" sz="1600" b="1" dirty="0" smtClean="0"/>
              <a:t> И.Ш., методист    </a:t>
            </a:r>
          </a:p>
          <a:p>
            <a:pPr algn="ctr"/>
            <a:r>
              <a:rPr lang="ru-RU" sz="1600" b="1" dirty="0" smtClean="0"/>
              <a:t>  Городского методического центра Управления образования г.Казани</a:t>
            </a:r>
            <a:endParaRPr lang="ru-RU" sz="1600" b="1" dirty="0"/>
          </a:p>
        </p:txBody>
      </p:sp>
      <p:sp>
        <p:nvSpPr>
          <p:cNvPr id="4" name="Oval 57"/>
          <p:cNvSpPr>
            <a:spLocks noChangeArrowheads="1"/>
          </p:cNvSpPr>
          <p:nvPr/>
        </p:nvSpPr>
        <p:spPr bwMode="gray">
          <a:xfrm>
            <a:off x="285720" y="214290"/>
            <a:ext cx="2928958" cy="2857520"/>
          </a:xfrm>
          <a:prstGeom prst="ellipse">
            <a:avLst/>
          </a:prstGeom>
          <a:blipFill dpi="0" rotWithShape="1">
            <a:blip r:embed="rId2"/>
            <a:srcRect/>
            <a:stretch>
              <a:fillRect/>
            </a:stretch>
          </a:blipFill>
          <a:ln w="76200" algn="ctr">
            <a:solidFill>
              <a:schemeClr val="bg1">
                <a:alpha val="70000"/>
              </a:schemeClr>
            </a:solidFill>
            <a:round/>
            <a:headEnd/>
            <a:tailEnd/>
          </a:ln>
          <a:effectLst>
            <a:outerShdw dist="107763" dir="2700000" algn="ctr" rotWithShape="0">
              <a:schemeClr val="tx2">
                <a:alpha val="50000"/>
              </a:schemeClr>
            </a:outerShdw>
          </a:effectLst>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a:bodyPr>
          <a:lstStyle/>
          <a:p>
            <a:r>
              <a:rPr lang="ru-RU" sz="2800" b="1" dirty="0" smtClean="0"/>
              <a:t>Метод 360⁰</a:t>
            </a:r>
            <a:endParaRPr lang="ru-RU" sz="2800" b="1" dirty="0"/>
          </a:p>
        </p:txBody>
      </p:sp>
      <p:sp>
        <p:nvSpPr>
          <p:cNvPr id="3" name="Содержимое 2"/>
          <p:cNvSpPr>
            <a:spLocks noGrp="1"/>
          </p:cNvSpPr>
          <p:nvPr>
            <p:ph idx="1"/>
          </p:nvPr>
        </p:nvSpPr>
        <p:spPr>
          <a:xfrm>
            <a:off x="457200" y="857232"/>
            <a:ext cx="8229600" cy="5268931"/>
          </a:xfrm>
        </p:spPr>
        <p:txBody>
          <a:bodyPr>
            <a:normAutofit fontScale="32500" lnSpcReduction="20000"/>
          </a:bodyPr>
          <a:lstStyle/>
          <a:p>
            <a:r>
              <a:rPr lang="ru-RU" b="1" dirty="0"/>
              <a:t>Принимая решение о перспективах карьерного роста сотрудника, менеджер по персоналу старается составить о нем как можно более полное представление, выявить его потребность в профессиональном росте, определить способы повышения эффективности его труда. Сделать это позволяет метод, получивший название «360 градусов». </a:t>
            </a:r>
            <a:endParaRPr lang="ru-RU" dirty="0"/>
          </a:p>
          <a:p>
            <a:r>
              <a:rPr lang="ru-RU" dirty="0" smtClean="0"/>
              <a:t>Оценка </a:t>
            </a:r>
            <a:r>
              <a:rPr lang="ru-RU" dirty="0"/>
              <a:t>«360 градусов» – это получение данных о действиях человека в реальных рабочих ситуациях и о проявленных им деловых качествах. Информацию при этом, получают от людей, которые общаются с этим человеком на разных уровнях: начальника, коллег, смежника, подчиненного, клиентов. </a:t>
            </a:r>
            <a:br>
              <a:rPr lang="ru-RU" dirty="0"/>
            </a:br>
            <a:r>
              <a:rPr lang="ru-RU" dirty="0"/>
              <a:t>Получение информации от людей, которые взаимодействуют с оцениваемым на работе, делает оценку «360 градусов» достаточно надежным инструментом. В качестве эксперта может быть привлечен и сам претендент на должность: его просят оценить свое рабочее поведение и профессиональные качества, чтобы в дальнейшем использовать эти данные для коррекции его самооценки и создания совместно с ним плана индивидуального развития. </a:t>
            </a:r>
            <a:br>
              <a:rPr lang="ru-RU" dirty="0"/>
            </a:br>
            <a:r>
              <a:rPr lang="ru-RU" dirty="0"/>
              <a:t>Метод «360 градусов» может быть использован для решения самого широкого круга задач связанных в первую очередь с профессиональным развитием работника. Она применяется для предварительного формирования кадрового резерва, выявления потребности в обучении, оценки его результатов, создания планов индивидуального развития. </a:t>
            </a:r>
            <a:br>
              <a:rPr lang="ru-RU" dirty="0"/>
            </a:br>
            <a:r>
              <a:rPr lang="ru-RU" dirty="0"/>
              <a:t>При формировании кадрового резерва компании нужно иметь в виду, что не все требуемые на новой позиции качества можно применить на текущем месте работы, поэтому на основе «360 градусов» не всегда удается точно определить, как человек поведет себя в новой должности. В такой ситуации следует использовать профессиональные тесты, профильные </a:t>
            </a:r>
            <a:r>
              <a:rPr lang="ru-RU" dirty="0" err="1"/>
              <a:t>бизнес-кейсы</a:t>
            </a:r>
            <a:r>
              <a:rPr lang="ru-RU" dirty="0"/>
              <a:t>, assessment-центры, то есть создать аналог будущей профессиональной ситуации и оценить поведение человека в ней. </a:t>
            </a:r>
            <a:endParaRPr lang="ru-RU" dirty="0" smtClean="0"/>
          </a:p>
          <a:p>
            <a:endParaRPr lang="ru-RU" dirty="0"/>
          </a:p>
          <a:p>
            <a:r>
              <a:rPr lang="ru-RU" b="1" dirty="0"/>
              <a:t>Какой должна быть анкета? </a:t>
            </a:r>
            <a:r>
              <a:rPr lang="ru-RU" dirty="0"/>
              <a:t/>
            </a:r>
            <a:br>
              <a:rPr lang="ru-RU" dirty="0"/>
            </a:br>
            <a:r>
              <a:rPr lang="ru-RU" dirty="0"/>
              <a:t>В анкете, которая используется в рамках метода «360 градусов», следует не просто предлагать </a:t>
            </a:r>
            <a:r>
              <a:rPr lang="ru-RU" dirty="0" smtClean="0"/>
              <a:t>экспертам, </a:t>
            </a:r>
            <a:r>
              <a:rPr lang="ru-RU" dirty="0"/>
              <a:t>а разъяснять, что означает каждая формулировка, иначе эксперты с разным опытом будут интерпретировать значения шкал по-разному. </a:t>
            </a:r>
            <a:br>
              <a:rPr lang="ru-RU" dirty="0"/>
            </a:br>
            <a:r>
              <a:rPr lang="ru-RU" dirty="0"/>
              <a:t>Например, если в анкете вопросы сформулированы следующим образом: «оцените управленческий потенциал Иванова И.И. по шкале от 1 до 5», то для обычного российского сотрудника шкала от 1 до 5 – это прямая аналогия со школьными оценками, где 5 – отлично, 4 – хорошо, 3 – удовлетворительно, а 2 – неудовлетворительно. Как вы заметили, шкала из пятибалльной превращается в </a:t>
            </a:r>
            <a:r>
              <a:rPr lang="ru-RU" dirty="0" err="1"/>
              <a:t>четырехбалльную</a:t>
            </a:r>
            <a:r>
              <a:rPr lang="ru-RU" dirty="0"/>
              <a:t>. К тому же, значения баллов в понимании эксперта могут отличаться от значений, заложенных специалистами по оценке. </a:t>
            </a:r>
            <a:br>
              <a:rPr lang="ru-RU" dirty="0"/>
            </a:br>
            <a:r>
              <a:rPr lang="ru-RU" dirty="0"/>
              <a:t>Многие западно-ориентированные компании для оценки деловых качеств персонала используют пятибалльную шкалу со следующим описанием: </a:t>
            </a:r>
          </a:p>
          <a:p>
            <a:r>
              <a:rPr lang="ru-RU" b="1" dirty="0"/>
              <a:t>5 – уровень мастерства, позволяющий проявлять данное качество в сверхсложных условиях, развивать его стандарты и обучать других; </a:t>
            </a:r>
            <a:br>
              <a:rPr lang="ru-RU" b="1" dirty="0"/>
            </a:br>
            <a:r>
              <a:rPr lang="ru-RU" b="1" dirty="0"/>
              <a:t>4 – уровень расширенного опыта, позволяющие проявлять качество не только в стандартных, но и в сложных условиях; </a:t>
            </a:r>
            <a:br>
              <a:rPr lang="ru-RU" b="1" dirty="0"/>
            </a:br>
            <a:r>
              <a:rPr lang="ru-RU" b="1" dirty="0"/>
              <a:t>3 – уровень базового опыта, позволяющий проявлять качество в большинстве рабочих ситуаций; </a:t>
            </a:r>
            <a:br>
              <a:rPr lang="ru-RU" b="1" dirty="0"/>
            </a:br>
            <a:r>
              <a:rPr lang="ru-RU" b="1" dirty="0"/>
              <a:t>2 – уровень развития, когда деловое качество проявляется далеко не всегда, но сотрудник уже понимает важность его проявления и старается его развивать; </a:t>
            </a:r>
            <a:br>
              <a:rPr lang="ru-RU" b="1" dirty="0"/>
            </a:br>
            <a:r>
              <a:rPr lang="ru-RU" b="1" dirty="0"/>
              <a:t>1 – качество не проявляется. </a:t>
            </a:r>
            <a:endParaRPr lang="ru-RU" dirty="0"/>
          </a:p>
          <a:p>
            <a:r>
              <a:rPr lang="ru-RU" dirty="0"/>
              <a:t>Кроме того, предложив экспертам дать цифровую оценку качествам человека, мы можем судить о том, насколько он симпатичен окружающим и насколько эффективно он способен выстраивать свои отношения с коллегами. Это значит, что мы получим возможность оценить скорее степень сплоченности коллектива, чем деловые качества и компетентность тестируемого. </a:t>
            </a:r>
            <a:br>
              <a:rPr lang="ru-RU" dirty="0"/>
            </a:b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42852"/>
            <a:ext cx="8258204" cy="1071570"/>
          </a:xfrm>
        </p:spPr>
        <p:txBody>
          <a:bodyPr>
            <a:noAutofit/>
          </a:bodyPr>
          <a:lstStyle/>
          <a:p>
            <a:r>
              <a:rPr lang="ru-RU" sz="1800" dirty="0" smtClean="0"/>
              <a:t/>
            </a:r>
            <a:br>
              <a:rPr lang="ru-RU" sz="1800" dirty="0" smtClean="0"/>
            </a:br>
            <a:r>
              <a:rPr lang="ru-RU" sz="1800" dirty="0" smtClean="0"/>
              <a:t>Схема, иллюстрирующая процессы самопознания и самораскрытия в </a:t>
            </a:r>
            <a:r>
              <a:rPr lang="ru-RU" sz="1800" dirty="0" err="1" smtClean="0"/>
              <a:t>тренинговой</a:t>
            </a:r>
            <a:r>
              <a:rPr lang="ru-RU" sz="1800" dirty="0" smtClean="0"/>
              <a:t> группе и названная так в честь своих авторов: </a:t>
            </a:r>
            <a:r>
              <a:rPr lang="ru-RU" sz="1800" b="1" dirty="0" err="1" smtClean="0"/>
              <a:t>Лафт</a:t>
            </a:r>
            <a:r>
              <a:rPr lang="ru-RU" sz="1800" b="1" dirty="0" smtClean="0"/>
              <a:t> Джозефа и Гарри </a:t>
            </a:r>
            <a:r>
              <a:rPr lang="ru-RU" sz="1800" b="1" dirty="0" err="1" smtClean="0"/>
              <a:t>Инграма</a:t>
            </a:r>
            <a:r>
              <a:rPr lang="ru-RU" sz="1800" dirty="0" smtClean="0"/>
              <a:t>.(«Окно </a:t>
            </a:r>
            <a:r>
              <a:rPr lang="ru-RU" sz="1800" dirty="0" err="1" smtClean="0"/>
              <a:t>ДжоХари</a:t>
            </a:r>
            <a:r>
              <a:rPr lang="ru-RU" sz="1800" dirty="0" smtClean="0"/>
              <a:t>»)</a:t>
            </a:r>
            <a:br>
              <a:rPr lang="ru-RU" sz="1800" dirty="0" smtClean="0"/>
            </a:br>
            <a:endParaRPr lang="ru-RU" sz="1800" dirty="0"/>
          </a:p>
        </p:txBody>
      </p:sp>
      <p:sp>
        <p:nvSpPr>
          <p:cNvPr id="3" name="Содержимое 2"/>
          <p:cNvSpPr>
            <a:spLocks noGrp="1"/>
          </p:cNvSpPr>
          <p:nvPr>
            <p:ph idx="1"/>
          </p:nvPr>
        </p:nvSpPr>
        <p:spPr>
          <a:xfrm>
            <a:off x="428596" y="1285860"/>
            <a:ext cx="8229600" cy="4937760"/>
          </a:xfrm>
        </p:spPr>
        <p:txBody>
          <a:bodyPr>
            <a:normAutofit/>
          </a:bodyPr>
          <a:lstStyle/>
          <a:p>
            <a:r>
              <a:rPr lang="ru-RU" dirty="0" smtClean="0"/>
              <a:t/>
            </a:r>
            <a:br>
              <a:rPr lang="ru-RU" dirty="0" smtClean="0"/>
            </a:br>
            <a:endParaRPr lang="ru-RU" dirty="0" smtClean="0"/>
          </a:p>
        </p:txBody>
      </p:sp>
      <p:graphicFrame>
        <p:nvGraphicFramePr>
          <p:cNvPr id="4" name="Таблица 3"/>
          <p:cNvGraphicFramePr>
            <a:graphicFrameLocks noGrp="1"/>
          </p:cNvGraphicFramePr>
          <p:nvPr/>
        </p:nvGraphicFramePr>
        <p:xfrm>
          <a:off x="1524000" y="1428736"/>
          <a:ext cx="6096000" cy="3718905"/>
        </p:xfrm>
        <a:graphic>
          <a:graphicData uri="http://schemas.openxmlformats.org/drawingml/2006/table">
            <a:tbl>
              <a:tblPr firstRow="1" bandRow="1">
                <a:tableStyleId>{5C22544A-7EE6-4342-B048-85BDC9FD1C3A}</a:tableStyleId>
              </a:tblPr>
              <a:tblGrid>
                <a:gridCol w="2032000"/>
                <a:gridCol w="2032000"/>
                <a:gridCol w="2032000"/>
              </a:tblGrid>
              <a:tr h="1313206">
                <a:tc>
                  <a:txBody>
                    <a:bodyPr/>
                    <a:lstStyle/>
                    <a:p>
                      <a:r>
                        <a:rPr lang="ru-RU" dirty="0" smtClean="0"/>
                        <a:t>Другие члены группы</a:t>
                      </a:r>
                      <a:endParaRPr lang="ru-RU" dirty="0"/>
                    </a:p>
                  </a:txBody>
                  <a:tcPr/>
                </a:tc>
                <a:tc>
                  <a:txBody>
                    <a:bodyPr/>
                    <a:lstStyle/>
                    <a:p>
                      <a:r>
                        <a:rPr lang="ru-RU" dirty="0" smtClean="0"/>
                        <a:t>Человек</a:t>
                      </a:r>
                    </a:p>
                    <a:p>
                      <a:r>
                        <a:rPr lang="ru-RU" i="1" dirty="0" smtClean="0"/>
                        <a:t>Я знаю о себе</a:t>
                      </a:r>
                      <a:endParaRPr lang="ru-RU" dirty="0"/>
                    </a:p>
                  </a:txBody>
                  <a:tcPr/>
                </a:tc>
                <a:tc>
                  <a:txBody>
                    <a:bodyPr/>
                    <a:lstStyle/>
                    <a:p>
                      <a:endParaRPr lang="ru-RU" i="1" dirty="0" smtClean="0"/>
                    </a:p>
                    <a:p>
                      <a:r>
                        <a:rPr lang="ru-RU" i="1" dirty="0" smtClean="0"/>
                        <a:t>Я не знаю о себе</a:t>
                      </a:r>
                      <a:endParaRPr lang="ru-RU" dirty="0"/>
                    </a:p>
                  </a:txBody>
                  <a:tcPr/>
                </a:tc>
              </a:tr>
              <a:tr h="1025823">
                <a:tc>
                  <a:txBody>
                    <a:bodyPr/>
                    <a:lstStyle/>
                    <a:p>
                      <a:r>
                        <a:rPr lang="ru-RU" i="1" dirty="0" smtClean="0"/>
                        <a:t>Знают обо мне</a:t>
                      </a:r>
                      <a:endParaRPr lang="ru-RU" dirty="0"/>
                    </a:p>
                  </a:txBody>
                  <a:tcPr/>
                </a:tc>
                <a:tc>
                  <a:txBody>
                    <a:bodyPr/>
                    <a:lstStyle/>
                    <a:p>
                      <a:r>
                        <a:rPr lang="ru-RU" dirty="0" smtClean="0"/>
                        <a:t>Открытая область</a:t>
                      </a:r>
                      <a:endParaRPr lang="ru-RU" dirty="0"/>
                    </a:p>
                  </a:txBody>
                  <a:tcPr/>
                </a:tc>
                <a:tc>
                  <a:txBody>
                    <a:bodyPr/>
                    <a:lstStyle/>
                    <a:p>
                      <a:r>
                        <a:rPr lang="ru-RU" dirty="0" smtClean="0"/>
                        <a:t>Слепая область</a:t>
                      </a:r>
                      <a:endParaRPr lang="ru-RU" dirty="0"/>
                    </a:p>
                  </a:txBody>
                  <a:tcPr/>
                </a:tc>
              </a:tr>
              <a:tr h="1379876">
                <a:tc>
                  <a:txBody>
                    <a:bodyPr/>
                    <a:lstStyle/>
                    <a:p>
                      <a:r>
                        <a:rPr lang="ru-RU" i="1" dirty="0" smtClean="0"/>
                        <a:t>Не знают обо мне</a:t>
                      </a:r>
                      <a:endParaRPr lang="ru-RU" dirty="0"/>
                    </a:p>
                  </a:txBody>
                  <a:tcPr/>
                </a:tc>
                <a:tc>
                  <a:txBody>
                    <a:bodyPr/>
                    <a:lstStyle/>
                    <a:p>
                      <a:r>
                        <a:rPr lang="ru-RU" dirty="0" smtClean="0"/>
                        <a:t>Скрытая область</a:t>
                      </a:r>
                      <a:endParaRPr lang="ru-RU" dirty="0"/>
                    </a:p>
                  </a:txBody>
                  <a:tcPr/>
                </a:tc>
                <a:tc>
                  <a:txBody>
                    <a:bodyPr/>
                    <a:lstStyle/>
                    <a:p>
                      <a:r>
                        <a:rPr lang="ru-RU" dirty="0"/>
                        <a:t>Неизвестная область</a:t>
                      </a:r>
                    </a:p>
                  </a:txBody>
                  <a:tcPr marL="47625" marR="47625" marT="47625" marB="47625" anchor="ct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ru-RU" dirty="0" smtClean="0"/>
              <a:t>Комментарий</a:t>
            </a:r>
            <a:endParaRPr lang="ru-RU" dirty="0"/>
          </a:p>
        </p:txBody>
      </p:sp>
      <p:sp>
        <p:nvSpPr>
          <p:cNvPr id="3" name="Содержимое 2"/>
          <p:cNvSpPr>
            <a:spLocks noGrp="1"/>
          </p:cNvSpPr>
          <p:nvPr>
            <p:ph idx="1"/>
          </p:nvPr>
        </p:nvSpPr>
        <p:spPr>
          <a:xfrm>
            <a:off x="457200" y="1142984"/>
            <a:ext cx="8229600" cy="4983179"/>
          </a:xfrm>
        </p:spPr>
        <p:txBody>
          <a:bodyPr>
            <a:normAutofit fontScale="70000" lnSpcReduction="20000"/>
          </a:bodyPr>
          <a:lstStyle/>
          <a:p>
            <a:r>
              <a:rPr lang="ru-RU" dirty="0" smtClean="0"/>
              <a:t/>
            </a:r>
            <a:br>
              <a:rPr lang="ru-RU" dirty="0" smtClean="0"/>
            </a:br>
            <a:r>
              <a:rPr lang="ru-RU" dirty="0" smtClean="0"/>
              <a:t>Открытая область содержит поведение, чувства и мотивы, которые известны и самому человеку, и </a:t>
            </a:r>
            <a:r>
              <a:rPr lang="ru-RU" dirty="0" smtClean="0">
                <a:hlinkClick r:id="rId2"/>
              </a:rPr>
              <a:t>малой группе</a:t>
            </a:r>
            <a:r>
              <a:rPr lang="ru-RU" dirty="0" smtClean="0"/>
              <a:t>. </a:t>
            </a:r>
            <a:br>
              <a:rPr lang="ru-RU" dirty="0" smtClean="0"/>
            </a:br>
            <a:r>
              <a:rPr lang="ru-RU" dirty="0" smtClean="0"/>
              <a:t/>
            </a:r>
            <a:br>
              <a:rPr lang="ru-RU" dirty="0" smtClean="0"/>
            </a:br>
            <a:r>
              <a:rPr lang="ru-RU" dirty="0" smtClean="0"/>
              <a:t>Так называемая «Слепая область» состоит из того, что человек сам не замечает, а другие считают неуместным говорить об этом (отталкивающая манера поведения, повышенная агрессивность, навязчивость и другие особенности поведения).</a:t>
            </a:r>
            <a:br>
              <a:rPr lang="ru-RU" dirty="0" smtClean="0"/>
            </a:br>
            <a:r>
              <a:rPr lang="ru-RU" dirty="0" smtClean="0"/>
              <a:t/>
            </a:r>
            <a:br>
              <a:rPr lang="ru-RU" dirty="0" smtClean="0"/>
            </a:br>
            <a:r>
              <a:rPr lang="ru-RU" dirty="0" smtClean="0"/>
              <a:t>Скрытая область содержит то, что осознает человек, но не знают другие (сфера нерешённых проблем, неблаговидных поступков, интимных моментов и т.п.).</a:t>
            </a:r>
            <a:br>
              <a:rPr lang="ru-RU" dirty="0" smtClean="0"/>
            </a:br>
            <a:r>
              <a:rPr lang="ru-RU" dirty="0" smtClean="0"/>
              <a:t/>
            </a:r>
            <a:br>
              <a:rPr lang="ru-RU" dirty="0" smtClean="0"/>
            </a:br>
            <a:r>
              <a:rPr lang="ru-RU" dirty="0" smtClean="0"/>
              <a:t>Неизвестная область — это то, что находится за пределами сознания и самого индивида и окружающих.</a:t>
            </a:r>
            <a:br>
              <a:rPr lang="ru-RU" dirty="0" smtClean="0"/>
            </a:br>
            <a:r>
              <a:rPr lang="ru-RU" dirty="0" smtClean="0"/>
              <a:t/>
            </a:r>
            <a:br>
              <a:rPr lang="ru-RU" dirty="0" smtClean="0"/>
            </a:br>
            <a:r>
              <a:rPr lang="ru-RU" dirty="0" smtClean="0"/>
              <a:t>Суть работы на качественном тренинге приводит к расширению «Открытой области» за счет уменьшения остальных областей.</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700070"/>
          </a:xfrm>
        </p:spPr>
        <p:txBody>
          <a:bodyPr>
            <a:normAutofit/>
          </a:bodyPr>
          <a:lstStyle/>
          <a:p>
            <a:pPr algn="ctr"/>
            <a:r>
              <a:rPr lang="ru-RU" sz="2800" b="1" dirty="0" smtClean="0"/>
              <a:t>Лидерство и управление</a:t>
            </a:r>
            <a:endParaRPr lang="ru-RU" sz="2800" b="1" dirty="0"/>
          </a:p>
        </p:txBody>
      </p:sp>
      <p:sp>
        <p:nvSpPr>
          <p:cNvPr id="4" name="Текст 3"/>
          <p:cNvSpPr>
            <a:spLocks noGrp="1"/>
          </p:cNvSpPr>
          <p:nvPr>
            <p:ph type="body" idx="1"/>
          </p:nvPr>
        </p:nvSpPr>
        <p:spPr>
          <a:xfrm>
            <a:off x="457200" y="1071547"/>
            <a:ext cx="4040188" cy="500066"/>
          </a:xfrm>
        </p:spPr>
        <p:txBody>
          <a:bodyPr/>
          <a:lstStyle/>
          <a:p>
            <a:pPr algn="ctr"/>
            <a:r>
              <a:rPr lang="ru-RU" dirty="0" smtClean="0"/>
              <a:t>Лидеры</a:t>
            </a:r>
            <a:endParaRPr lang="ru-RU" dirty="0"/>
          </a:p>
        </p:txBody>
      </p:sp>
      <p:sp>
        <p:nvSpPr>
          <p:cNvPr id="5" name="Содержимое 4"/>
          <p:cNvSpPr>
            <a:spLocks noGrp="1"/>
          </p:cNvSpPr>
          <p:nvPr>
            <p:ph sz="half" idx="2"/>
          </p:nvPr>
        </p:nvSpPr>
        <p:spPr>
          <a:xfrm>
            <a:off x="500034" y="1785926"/>
            <a:ext cx="4040188" cy="4451354"/>
          </a:xfrm>
        </p:spPr>
        <p:txBody>
          <a:bodyPr>
            <a:normAutofit fontScale="92500" lnSpcReduction="10000"/>
          </a:bodyPr>
          <a:lstStyle/>
          <a:p>
            <a:r>
              <a:rPr lang="ru-RU" dirty="0" smtClean="0"/>
              <a:t>Изобретают</a:t>
            </a:r>
          </a:p>
          <a:p>
            <a:r>
              <a:rPr lang="ru-RU" dirty="0" smtClean="0"/>
              <a:t>Внедряют</a:t>
            </a:r>
          </a:p>
          <a:p>
            <a:r>
              <a:rPr lang="ru-RU" dirty="0" smtClean="0"/>
              <a:t>Развивают</a:t>
            </a:r>
          </a:p>
          <a:p>
            <a:r>
              <a:rPr lang="ru-RU" dirty="0" smtClean="0"/>
              <a:t>Видят долгосрочные перспективы</a:t>
            </a:r>
          </a:p>
          <a:p>
            <a:r>
              <a:rPr lang="ru-RU" dirty="0" smtClean="0"/>
              <a:t>Спрашивают: что и почему</a:t>
            </a:r>
          </a:p>
          <a:p>
            <a:r>
              <a:rPr lang="ru-RU" dirty="0" smtClean="0"/>
              <a:t>Расширяют сферу действий</a:t>
            </a:r>
          </a:p>
          <a:p>
            <a:r>
              <a:rPr lang="ru-RU" dirty="0" smtClean="0"/>
              <a:t>Подвергают сомнению общепринятые стандарты</a:t>
            </a:r>
          </a:p>
          <a:p>
            <a:r>
              <a:rPr lang="ru-RU" dirty="0" smtClean="0"/>
              <a:t>Действуют в соответствии</a:t>
            </a:r>
          </a:p>
          <a:p>
            <a:pPr>
              <a:buNone/>
            </a:pPr>
            <a:r>
              <a:rPr lang="ru-RU" dirty="0" smtClean="0"/>
              <a:t>     с собственными взглядами</a:t>
            </a:r>
          </a:p>
          <a:p>
            <a:r>
              <a:rPr lang="ru-RU" dirty="0" smtClean="0"/>
              <a:t>Делают правильные вещи</a:t>
            </a:r>
          </a:p>
          <a:p>
            <a:endParaRPr lang="ru-RU" dirty="0"/>
          </a:p>
        </p:txBody>
      </p:sp>
      <p:sp>
        <p:nvSpPr>
          <p:cNvPr id="6" name="Текст 5"/>
          <p:cNvSpPr>
            <a:spLocks noGrp="1"/>
          </p:cNvSpPr>
          <p:nvPr>
            <p:ph type="body" sz="quarter" idx="3"/>
          </p:nvPr>
        </p:nvSpPr>
        <p:spPr>
          <a:xfrm>
            <a:off x="4645025" y="1142985"/>
            <a:ext cx="4041775" cy="357190"/>
          </a:xfrm>
        </p:spPr>
        <p:txBody>
          <a:bodyPr>
            <a:noAutofit/>
          </a:bodyPr>
          <a:lstStyle/>
          <a:p>
            <a:pPr algn="ctr"/>
            <a:r>
              <a:rPr lang="ru-RU" dirty="0" smtClean="0"/>
              <a:t>Менеджеры</a:t>
            </a:r>
            <a:endParaRPr lang="ru-RU" dirty="0"/>
          </a:p>
        </p:txBody>
      </p:sp>
      <p:sp>
        <p:nvSpPr>
          <p:cNvPr id="7" name="Содержимое 6"/>
          <p:cNvSpPr>
            <a:spLocks noGrp="1"/>
          </p:cNvSpPr>
          <p:nvPr>
            <p:ph sz="quarter" idx="4"/>
          </p:nvPr>
        </p:nvSpPr>
        <p:spPr>
          <a:xfrm>
            <a:off x="4645025" y="1785926"/>
            <a:ext cx="4041775" cy="4340237"/>
          </a:xfrm>
        </p:spPr>
        <p:txBody>
          <a:bodyPr>
            <a:normAutofit fontScale="92500" lnSpcReduction="10000"/>
          </a:bodyPr>
          <a:lstStyle/>
          <a:p>
            <a:r>
              <a:rPr lang="ru-RU" dirty="0" smtClean="0"/>
              <a:t>Исполняют</a:t>
            </a:r>
          </a:p>
          <a:p>
            <a:r>
              <a:rPr lang="ru-RU" dirty="0" smtClean="0"/>
              <a:t>Копируют</a:t>
            </a:r>
          </a:p>
          <a:p>
            <a:r>
              <a:rPr lang="ru-RU" dirty="0" smtClean="0"/>
              <a:t>Поддерживают</a:t>
            </a:r>
          </a:p>
          <a:p>
            <a:r>
              <a:rPr lang="ru-RU" dirty="0" smtClean="0"/>
              <a:t>Мыслят в категориях краткосрочных целей</a:t>
            </a:r>
          </a:p>
          <a:p>
            <a:r>
              <a:rPr lang="ru-RU" dirty="0" smtClean="0"/>
              <a:t>Спрашивают: как и когда</a:t>
            </a:r>
          </a:p>
          <a:p>
            <a:r>
              <a:rPr lang="ru-RU" dirty="0" smtClean="0"/>
              <a:t>Подводят итоги</a:t>
            </a:r>
          </a:p>
          <a:p>
            <a:r>
              <a:rPr lang="ru-RU" dirty="0" smtClean="0"/>
              <a:t>Принимают общепринятые стандарты</a:t>
            </a:r>
          </a:p>
          <a:p>
            <a:r>
              <a:rPr lang="ru-RU" dirty="0" smtClean="0"/>
              <a:t>Действуют в соответствии с необходимостью</a:t>
            </a:r>
          </a:p>
          <a:p>
            <a:r>
              <a:rPr lang="ru-RU" dirty="0" smtClean="0"/>
              <a:t>Делают вещи правильно</a:t>
            </a:r>
            <a:endParaRPr lang="ru-RU" dirty="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r>
              <a:rPr lang="ru-RU" b="1" dirty="0"/>
              <a:t>Лидерские компетенции</a:t>
            </a:r>
            <a:r>
              <a:rPr lang="ru-RU" dirty="0"/>
              <a:t> – </a:t>
            </a:r>
            <a:r>
              <a:rPr lang="ru-RU" dirty="0" err="1"/>
              <a:t>компетенции</a:t>
            </a:r>
            <a:r>
              <a:rPr lang="ru-RU" dirty="0"/>
              <a:t>, последовательно отличающие наиболее эффективных лидеров в разных организациях и разных странах мира от средних руководителей.</a:t>
            </a:r>
          </a:p>
          <a:p>
            <a:r>
              <a:rPr lang="ru-RU" dirty="0"/>
              <a:t>Лидерские качества, в отличие от менеджерских качеств, всегда имеют эмоциональную первооснову. Наиболее эффективные лидеры обладают определенным репертуаром </a:t>
            </a:r>
            <a:r>
              <a:rPr lang="ru-RU" b="1" dirty="0"/>
              <a:t>личностных</a:t>
            </a:r>
            <a:r>
              <a:rPr lang="ru-RU" dirty="0"/>
              <a:t> и </a:t>
            </a:r>
            <a:r>
              <a:rPr lang="ru-RU" b="1" dirty="0"/>
              <a:t>социальных навыков</a:t>
            </a:r>
            <a:r>
              <a:rPr lang="ru-RU" dirty="0"/>
              <a:t>.</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704832"/>
          </a:xfrm>
        </p:spPr>
        <p:txBody>
          <a:bodyPr>
            <a:normAutofit fontScale="90000"/>
          </a:bodyPr>
          <a:lstStyle/>
          <a:p>
            <a:r>
              <a:rPr lang="ru-RU" dirty="0" smtClean="0"/>
              <a:t>              </a:t>
            </a:r>
            <a:r>
              <a:rPr lang="ru-RU" b="1" dirty="0" smtClean="0"/>
              <a:t>Лидерские компетенции</a:t>
            </a:r>
            <a:endParaRPr lang="ru-RU" b="1" dirty="0"/>
          </a:p>
        </p:txBody>
      </p:sp>
      <p:pic>
        <p:nvPicPr>
          <p:cNvPr id="4" name="Содержимое 3" descr="chart"/>
          <p:cNvPicPr>
            <a:picLocks noGrp="1"/>
          </p:cNvPicPr>
          <p:nvPr>
            <p:ph idx="1"/>
          </p:nvPr>
        </p:nvPicPr>
        <p:blipFill>
          <a:blip r:embed="rId2"/>
          <a:srcRect/>
          <a:stretch>
            <a:fillRect/>
          </a:stretch>
        </p:blipFill>
        <p:spPr bwMode="auto">
          <a:xfrm>
            <a:off x="642910" y="1357298"/>
            <a:ext cx="7358114" cy="464347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29600" cy="642942"/>
          </a:xfrm>
        </p:spPr>
        <p:txBody>
          <a:bodyPr>
            <a:normAutofit fontScale="90000"/>
          </a:bodyPr>
          <a:lstStyle/>
          <a:p>
            <a:r>
              <a:rPr lang="ru-RU" b="1" dirty="0" smtClean="0"/>
              <a:t>Самосознание</a:t>
            </a:r>
            <a:endParaRPr lang="ru-RU" b="1" dirty="0"/>
          </a:p>
        </p:txBody>
      </p:sp>
      <p:sp>
        <p:nvSpPr>
          <p:cNvPr id="3" name="Содержимое 2"/>
          <p:cNvSpPr>
            <a:spLocks noGrp="1"/>
          </p:cNvSpPr>
          <p:nvPr>
            <p:ph idx="1"/>
          </p:nvPr>
        </p:nvSpPr>
        <p:spPr/>
        <p:txBody>
          <a:bodyPr>
            <a:normAutofit/>
          </a:bodyPr>
          <a:lstStyle/>
          <a:p>
            <a:pPr lvl="0"/>
            <a:r>
              <a:rPr lang="ru-RU" sz="1800" b="1" dirty="0" smtClean="0"/>
              <a:t>Эмоциональное </a:t>
            </a:r>
            <a:r>
              <a:rPr lang="ru-RU" sz="1800" b="1" dirty="0"/>
              <a:t>самосознание</a:t>
            </a:r>
            <a:r>
              <a:rPr lang="ru-RU" sz="1800" dirty="0"/>
              <a:t>: анализ и понимание собственных эмоций и осознание их воздействия на собственное поведение.</a:t>
            </a:r>
          </a:p>
          <a:p>
            <a:r>
              <a:rPr lang="ru-RU" sz="1800" dirty="0"/>
              <a:t>Лидеры с высоким эмоциональным самосознанием часто способны интуитивно выбрать лучший способ поведения в сложной ситуации.</a:t>
            </a:r>
          </a:p>
          <a:p>
            <a:pPr lvl="0"/>
            <a:r>
              <a:rPr lang="ru-RU" sz="1800" b="1" dirty="0"/>
              <a:t>Точная самооценка</a:t>
            </a:r>
            <a:r>
              <a:rPr lang="ru-RU" sz="1800" dirty="0"/>
              <a:t>: понимание собственных сильных сторон и возможностей.</a:t>
            </a:r>
          </a:p>
          <a:p>
            <a:r>
              <a:rPr lang="ru-RU" sz="1800" dirty="0"/>
              <a:t>Лидеры, умеющие точно оценить свои возможности, относятся к себе с юмором, с готовностью обучаются навыкам, которыми плохо владеют, приветствуют конструктивную критику и отзывы о своей работе.</a:t>
            </a:r>
          </a:p>
          <a:p>
            <a:pPr lvl="0"/>
            <a:r>
              <a:rPr lang="ru-RU" sz="1800" b="1" dirty="0"/>
              <a:t>Уверенность в себе</a:t>
            </a:r>
            <a:endParaRPr lang="ru-RU" sz="1800" dirty="0"/>
          </a:p>
          <a:p>
            <a:r>
              <a:rPr lang="ru-RU" sz="1800" dirty="0"/>
              <a:t>Уверенные в себе лидеры обладают чувством собственного достоинства, способны брать на себя ответственность за неудачи и проблемы, с радостью берутся за трудные задачи</a:t>
            </a:r>
            <a:r>
              <a:rPr lang="ru-RU" sz="1800" dirty="0" smtClean="0"/>
              <a:t>.</a:t>
            </a:r>
            <a:endParaRPr lang="ru-RU" sz="1800" dirty="0"/>
          </a:p>
        </p:txBody>
      </p:sp>
      <p:sp>
        <p:nvSpPr>
          <p:cNvPr id="4" name="Заголовок 1"/>
          <p:cNvSpPr txBox="1">
            <a:spLocks/>
          </p:cNvSpPr>
          <p:nvPr/>
        </p:nvSpPr>
        <p:spPr>
          <a:xfrm>
            <a:off x="500034" y="142852"/>
            <a:ext cx="8215370" cy="642942"/>
          </a:xfrm>
          <a:prstGeom prst="rect">
            <a:avLst/>
          </a:prstGeom>
        </p:spPr>
        <p:txBody>
          <a:bodyPr vert="horz" anchor="b"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280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633394"/>
          </a:xfrm>
        </p:spPr>
        <p:txBody>
          <a:bodyPr>
            <a:normAutofit fontScale="90000"/>
          </a:bodyPr>
          <a:lstStyle/>
          <a:p>
            <a:pPr algn="ctr"/>
            <a:r>
              <a:rPr lang="ru-RU" b="1" dirty="0" smtClean="0"/>
              <a:t>Самоконтроль</a:t>
            </a:r>
            <a:endParaRPr lang="ru-RU" dirty="0" smtClean="0"/>
          </a:p>
        </p:txBody>
      </p:sp>
      <p:sp>
        <p:nvSpPr>
          <p:cNvPr id="3" name="Содержимое 2"/>
          <p:cNvSpPr>
            <a:spLocks noGrp="1"/>
          </p:cNvSpPr>
          <p:nvPr>
            <p:ph idx="1"/>
          </p:nvPr>
        </p:nvSpPr>
        <p:spPr>
          <a:xfrm>
            <a:off x="457200" y="928670"/>
            <a:ext cx="8229600" cy="5228290"/>
          </a:xfrm>
        </p:spPr>
        <p:txBody>
          <a:bodyPr>
            <a:noAutofit/>
          </a:bodyPr>
          <a:lstStyle/>
          <a:p>
            <a:pPr lvl="0"/>
            <a:r>
              <a:rPr lang="ru-RU" sz="1400" b="1" dirty="0" smtClean="0"/>
              <a:t>Контроль эмоций</a:t>
            </a:r>
            <a:endParaRPr lang="ru-RU" sz="1400" dirty="0" smtClean="0"/>
          </a:p>
          <a:p>
            <a:r>
              <a:rPr lang="ru-RU" sz="1400" dirty="0" smtClean="0"/>
              <a:t>Контролирующие свои (особенно негативные) эмоции лидеры сохраняют спокойствие и продолжают эффективно работать даже в условиях сильного стресса.</a:t>
            </a:r>
          </a:p>
          <a:p>
            <a:pPr lvl="0"/>
            <a:r>
              <a:rPr lang="ru-RU" sz="1400" b="1" dirty="0" smtClean="0"/>
              <a:t>Открытость</a:t>
            </a:r>
            <a:r>
              <a:rPr lang="ru-RU" sz="1400" dirty="0" smtClean="0"/>
              <a:t>: проявление честности и прямоты, надежность.</a:t>
            </a:r>
          </a:p>
          <a:p>
            <a:r>
              <a:rPr lang="ru-RU" sz="1400" dirty="0" smtClean="0"/>
              <a:t>Лидеры открыто говорят о своих чувствах и мыслях, могут открыто признавать свои ошибки.</a:t>
            </a:r>
          </a:p>
          <a:p>
            <a:pPr lvl="0"/>
            <a:r>
              <a:rPr lang="ru-RU" sz="1400" b="1" dirty="0" smtClean="0"/>
              <a:t>Адаптивность</a:t>
            </a:r>
            <a:r>
              <a:rPr lang="ru-RU" sz="1400" dirty="0" smtClean="0"/>
              <a:t>: умение гибко приспособиться к меняющейся ситуации.</a:t>
            </a:r>
          </a:p>
          <a:p>
            <a:r>
              <a:rPr lang="ru-RU" sz="1400" dirty="0" smtClean="0"/>
              <a:t>Адаптивные лидеры чужды косности мышления и способны быстро менять свое поведение, если этого требует ситуация.</a:t>
            </a:r>
          </a:p>
          <a:p>
            <a:pPr lvl="0"/>
            <a:r>
              <a:rPr lang="ru-RU" sz="1400" b="1" dirty="0" smtClean="0"/>
              <a:t>Воля к победе</a:t>
            </a:r>
            <a:r>
              <a:rPr lang="ru-RU" sz="1400" dirty="0" smtClean="0"/>
              <a:t>: постоянное стремление повышать эффективность деятельности.</a:t>
            </a:r>
          </a:p>
          <a:p>
            <a:r>
              <a:rPr lang="ru-RU" sz="1400" dirty="0" smtClean="0"/>
              <a:t>Лидеры, которые обладают этим качеством, ориентируются на высокие личные стандарты, заставляющие их постоянно стремиться к совершенствованию. Они прагматичны, ставят перед собой и другими высокие, но достижимые цели и прилагают усилия, чтобы их достичь.</a:t>
            </a:r>
          </a:p>
          <a:p>
            <a:pPr lvl="0"/>
            <a:r>
              <a:rPr lang="ru-RU" sz="1400" b="1" dirty="0" smtClean="0"/>
              <a:t>Инициативность</a:t>
            </a:r>
            <a:r>
              <a:rPr lang="ru-RU" sz="1400" dirty="0" smtClean="0"/>
              <a:t>: готовность к активным действиям и умение не упускать возможности.</a:t>
            </a:r>
          </a:p>
          <a:p>
            <a:r>
              <a:rPr lang="ru-RU" sz="1400" dirty="0" smtClean="0"/>
              <a:t>Инициативные лидеры используют благоприятные возможности, заранее предвидят возможные проблемы и действуют </a:t>
            </a:r>
            <a:r>
              <a:rPr lang="ru-RU" sz="1400" dirty="0" err="1" smtClean="0"/>
              <a:t>проактивно</a:t>
            </a:r>
            <a:r>
              <a:rPr lang="ru-RU" sz="1400" dirty="0" smtClean="0"/>
              <a:t>.</a:t>
            </a:r>
          </a:p>
          <a:p>
            <a:pPr lvl="0"/>
            <a:r>
              <a:rPr lang="ru-RU" sz="1400" b="1" dirty="0" smtClean="0"/>
              <a:t>Оптимизм</a:t>
            </a:r>
            <a:r>
              <a:rPr lang="ru-RU" sz="1400" dirty="0" smtClean="0"/>
              <a:t>: умение позитивно смотреть на вещи</a:t>
            </a:r>
          </a:p>
          <a:p>
            <a:r>
              <a:rPr lang="ru-RU" sz="1400" dirty="0" smtClean="0"/>
              <a:t>Лидеры, «заряженные» оптимизмом, находят способы преодолевать препятствия, видят не проблемы, а новые возможности. Они позитивно воспринимают других людей, ожидая от них самых лучших проявлений.</a:t>
            </a:r>
          </a:p>
          <a:p>
            <a:endParaRPr lang="ru-RU" sz="1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633394"/>
          </a:xfrm>
        </p:spPr>
        <p:txBody>
          <a:bodyPr>
            <a:normAutofit fontScale="90000"/>
          </a:bodyPr>
          <a:lstStyle/>
          <a:p>
            <a:pPr algn="ctr"/>
            <a:r>
              <a:rPr lang="ru-RU" b="1" dirty="0" smtClean="0"/>
              <a:t>Социальная чуткость</a:t>
            </a:r>
            <a:endParaRPr lang="ru-RU" dirty="0"/>
          </a:p>
        </p:txBody>
      </p:sp>
      <p:sp>
        <p:nvSpPr>
          <p:cNvPr id="3" name="Содержимое 2"/>
          <p:cNvSpPr>
            <a:spLocks noGrp="1"/>
          </p:cNvSpPr>
          <p:nvPr>
            <p:ph idx="1"/>
          </p:nvPr>
        </p:nvSpPr>
        <p:spPr/>
        <p:txBody>
          <a:bodyPr>
            <a:normAutofit fontScale="70000" lnSpcReduction="20000"/>
          </a:bodyPr>
          <a:lstStyle/>
          <a:p>
            <a:pPr lvl="0"/>
            <a:r>
              <a:rPr lang="ru-RU" b="1" dirty="0" smtClean="0"/>
              <a:t>Сопереживание</a:t>
            </a:r>
            <a:r>
              <a:rPr lang="ru-RU" b="1" dirty="0"/>
              <a:t>, </a:t>
            </a:r>
            <a:r>
              <a:rPr lang="ru-RU" b="1" dirty="0" err="1"/>
              <a:t>эмпатия</a:t>
            </a:r>
            <a:r>
              <a:rPr lang="ru-RU" dirty="0"/>
              <a:t>: умение понимать чувства других людей, их позицию, проявлять участие к их проблемам.</a:t>
            </a:r>
          </a:p>
          <a:p>
            <a:r>
              <a:rPr lang="ru-RU" dirty="0"/>
              <a:t>Лидеры, умеющие сопереживать, способны наладить прекрасные отношения с представителями различных социальных слоев и даже культур.</a:t>
            </a:r>
          </a:p>
          <a:p>
            <a:pPr lvl="0"/>
            <a:r>
              <a:rPr lang="ru-RU" b="1" dirty="0"/>
              <a:t>Понимание компании</a:t>
            </a:r>
            <a:r>
              <a:rPr lang="ru-RU" dirty="0"/>
              <a:t>: способность понимать неформальные и силовые взаимоотношения в компании.</a:t>
            </a:r>
          </a:p>
          <a:p>
            <a:r>
              <a:rPr lang="ru-RU" dirty="0"/>
              <a:t>Лидеры, обладающие этой способностью, часто политически проницательны, способны разбираться в тонкостях властной иерархии. Они знают, какие негласные правила определяют поведение сотрудников.</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561956"/>
          </a:xfrm>
        </p:spPr>
        <p:txBody>
          <a:bodyPr>
            <a:normAutofit fontScale="90000"/>
          </a:bodyPr>
          <a:lstStyle/>
          <a:p>
            <a:pPr algn="ctr"/>
            <a:r>
              <a:rPr lang="ru-RU" b="1" dirty="0" smtClean="0"/>
              <a:t>Управление отношениями</a:t>
            </a:r>
            <a:endParaRPr lang="ru-RU" dirty="0" smtClean="0"/>
          </a:p>
        </p:txBody>
      </p:sp>
      <p:sp>
        <p:nvSpPr>
          <p:cNvPr id="3" name="Содержимое 2"/>
          <p:cNvSpPr>
            <a:spLocks noGrp="1"/>
          </p:cNvSpPr>
          <p:nvPr>
            <p:ph idx="1"/>
          </p:nvPr>
        </p:nvSpPr>
        <p:spPr>
          <a:xfrm>
            <a:off x="457200" y="928670"/>
            <a:ext cx="8229600" cy="5228290"/>
          </a:xfrm>
        </p:spPr>
        <p:txBody>
          <a:bodyPr>
            <a:normAutofit fontScale="40000" lnSpcReduction="20000"/>
          </a:bodyPr>
          <a:lstStyle/>
          <a:p>
            <a:pPr lvl="0"/>
            <a:r>
              <a:rPr lang="ru-RU" b="1" dirty="0" smtClean="0"/>
              <a:t>Воодушевление</a:t>
            </a:r>
            <a:r>
              <a:rPr lang="ru-RU" dirty="0" smtClean="0"/>
              <a:t>: умение вести за собой, рисуя привлекательную картину будущего.</a:t>
            </a:r>
          </a:p>
          <a:p>
            <a:r>
              <a:rPr lang="ru-RU" dirty="0" smtClean="0"/>
              <a:t>Воодушевляющие лидеры способны вызвать сильный эмоциональный отклик у сотрудников, увлечь их общей миссией и вдохновить на достижение целей. Они ставят цель, выходящую за рамки повседневных задач, и таким образом делают работу сотрудников более одухотворенной.</a:t>
            </a:r>
          </a:p>
          <a:p>
            <a:pPr lvl="0"/>
            <a:r>
              <a:rPr lang="ru-RU" b="1" dirty="0" smtClean="0"/>
              <a:t>Влияние</a:t>
            </a:r>
            <a:r>
              <a:rPr lang="ru-RU" dirty="0" smtClean="0"/>
              <a:t>: способность оказывать воздействие на людей, причем не для личной выгоды и не любой ценой.</a:t>
            </a:r>
          </a:p>
          <a:p>
            <a:r>
              <a:rPr lang="ru-RU" dirty="0" smtClean="0"/>
              <a:t>Влиятельные лидеры воздействуют на людей не принуждением, они используют целый арсенал тактик и стратегий убеждения, чтобы люди добровольно и охотно выполняли то, что нужно.</a:t>
            </a:r>
          </a:p>
          <a:p>
            <a:pPr lvl="0"/>
            <a:r>
              <a:rPr lang="ru-RU" b="1" dirty="0" smtClean="0"/>
              <a:t>Помощь другим в самосовершенствовании</a:t>
            </a:r>
            <a:r>
              <a:rPr lang="ru-RU" dirty="0" smtClean="0"/>
              <a:t>: поощрение развития способностей других людей.</a:t>
            </a:r>
          </a:p>
          <a:p>
            <a:r>
              <a:rPr lang="ru-RU" dirty="0" smtClean="0"/>
              <a:t>Лидеры, имеющие опыт развития человеческих способностей, проявляют неподдельный интерес к тем, кому они помогают совершенствоваться, - видят их цели, достоинства и недостатки. Они способны давать людям своевременные и точные советы.</a:t>
            </a:r>
          </a:p>
          <a:p>
            <a:pPr lvl="0"/>
            <a:r>
              <a:rPr lang="ru-RU" b="1" dirty="0" smtClean="0"/>
              <a:t>Содействие изменениям</a:t>
            </a:r>
            <a:r>
              <a:rPr lang="ru-RU" dirty="0" smtClean="0"/>
              <a:t>: способность инициировать преобразования и вести сотрудников в новом направлении.</a:t>
            </a:r>
          </a:p>
          <a:p>
            <a:r>
              <a:rPr lang="ru-RU" dirty="0" smtClean="0"/>
              <a:t>Лидеры, содействующие изменениям, увидев необходимость в преобразованиях, могут бросить вызов устоявшемуся порядку вещей и отстаивать новый.</a:t>
            </a:r>
          </a:p>
          <a:p>
            <a:pPr lvl="0"/>
            <a:r>
              <a:rPr lang="ru-RU" b="1" dirty="0" smtClean="0"/>
              <a:t>Урегулирование конфликтов</a:t>
            </a:r>
            <a:r>
              <a:rPr lang="ru-RU" dirty="0" smtClean="0"/>
              <a:t>: способность разрешать разногласия в коллективе.</a:t>
            </a:r>
          </a:p>
          <a:p>
            <a:r>
              <a:rPr lang="ru-RU" dirty="0" smtClean="0"/>
              <a:t>Лидеры, обладающие этой способностью, умеют вызывать на откровенный разговор конфликтующие стороны. Он способны понять разные мнения и найти точку соприкосновения, вывести конфликт на поверхность и направить энергию в нужное русло.</a:t>
            </a:r>
          </a:p>
          <a:p>
            <a:pPr lvl="0"/>
            <a:r>
              <a:rPr lang="ru-RU" b="1" dirty="0" smtClean="0"/>
              <a:t>Командная работа и сотрудничество</a:t>
            </a:r>
            <a:r>
              <a:rPr lang="ru-RU" dirty="0" smtClean="0"/>
              <a:t>: создание эффективного взаимодействия в команде.</a:t>
            </a:r>
          </a:p>
          <a:p>
            <a:r>
              <a:rPr lang="ru-RU" dirty="0" smtClean="0"/>
              <a:t>Командные лидеры  способны укреплять командный дух и чувство единства коллектива.</a:t>
            </a:r>
          </a:p>
          <a:p>
            <a:pPr>
              <a:buNone/>
            </a:pPr>
            <a:r>
              <a:rPr lang="ru-RU" dirty="0" smtClean="0"/>
              <a:t>﻿ </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229600" cy="857256"/>
          </a:xfrm>
        </p:spPr>
        <p:txBody>
          <a:bodyPr>
            <a:normAutofit fontScale="90000"/>
          </a:bodyPr>
          <a:lstStyle/>
          <a:p>
            <a:pPr lvl="0" algn="ctr"/>
            <a:r>
              <a:rPr lang="ru-RU" sz="3100" dirty="0" smtClean="0"/>
              <a:t/>
            </a:r>
            <a:br>
              <a:rPr lang="ru-RU" sz="3100" dirty="0" smtClean="0"/>
            </a:br>
            <a:r>
              <a:rPr lang="ru-RU" sz="2700" dirty="0" smtClean="0"/>
              <a:t/>
            </a:r>
            <a:br>
              <a:rPr lang="ru-RU" sz="2700" dirty="0" smtClean="0"/>
            </a:br>
            <a:r>
              <a:rPr lang="ru-RU" sz="2700" dirty="0" smtClean="0"/>
              <a:t> </a:t>
            </a:r>
            <a:r>
              <a:rPr lang="ru-RU" sz="2700" b="1" dirty="0" smtClean="0"/>
              <a:t>Как обеспечить развитие лидерского потенциала руководителей?</a:t>
            </a:r>
            <a:endParaRPr lang="ru-RU" sz="2700" b="1" dirty="0"/>
          </a:p>
        </p:txBody>
      </p:sp>
      <p:sp>
        <p:nvSpPr>
          <p:cNvPr id="3" name="Содержимое 2"/>
          <p:cNvSpPr>
            <a:spLocks noGrp="1"/>
          </p:cNvSpPr>
          <p:nvPr>
            <p:ph idx="1"/>
          </p:nvPr>
        </p:nvSpPr>
        <p:spPr/>
        <p:txBody>
          <a:bodyPr>
            <a:normAutofit fontScale="85000" lnSpcReduction="10000"/>
          </a:bodyPr>
          <a:lstStyle/>
          <a:p>
            <a:r>
              <a:rPr lang="ru-RU" dirty="0" smtClean="0"/>
              <a:t>О </a:t>
            </a:r>
            <a:r>
              <a:rPr lang="ru-RU" dirty="0"/>
              <a:t>лидерстве написаны тысячи книг. Проводятся многочисленные исследования в самых успешных компаниях мира. Исследователей лидерства интересует главный вопрос:</a:t>
            </a:r>
          </a:p>
          <a:p>
            <a:r>
              <a:rPr lang="ru-RU" dirty="0"/>
              <a:t>Какие именно компетенции отличают успешных лидеров от средних руководителей?</a:t>
            </a:r>
          </a:p>
          <a:p>
            <a:r>
              <a:rPr lang="ru-RU" dirty="0"/>
              <a:t>При всем многообразии лидерских талантов есть </a:t>
            </a:r>
            <a:r>
              <a:rPr lang="ru-RU" b="1" dirty="0"/>
              <a:t>только один критерий успешности лидера</a:t>
            </a:r>
            <a:r>
              <a:rPr lang="ru-RU" dirty="0"/>
              <a:t>:</a:t>
            </a:r>
          </a:p>
          <a:p>
            <a:r>
              <a:rPr lang="ru-RU" b="1" dirty="0"/>
              <a:t>Результаты, которых способна достигать его команда.</a:t>
            </a:r>
            <a:endParaRPr lang="ru-RU" dirty="0"/>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561956"/>
          </a:xfrm>
        </p:spPr>
        <p:txBody>
          <a:bodyPr>
            <a:normAutofit fontScale="90000"/>
          </a:bodyPr>
          <a:lstStyle/>
          <a:p>
            <a:pPr algn="ctr"/>
            <a:r>
              <a:rPr lang="ru-RU" b="1" dirty="0" smtClean="0"/>
              <a:t>Знакомая ситуация</a:t>
            </a:r>
            <a:endParaRPr lang="ru-RU" b="1" dirty="0"/>
          </a:p>
        </p:txBody>
      </p:sp>
      <p:sp>
        <p:nvSpPr>
          <p:cNvPr id="3" name="Содержимое 2"/>
          <p:cNvSpPr>
            <a:spLocks noGrp="1"/>
          </p:cNvSpPr>
          <p:nvPr>
            <p:ph idx="1"/>
          </p:nvPr>
        </p:nvSpPr>
        <p:spPr>
          <a:xfrm>
            <a:off x="500034" y="928670"/>
            <a:ext cx="8229600" cy="5223512"/>
          </a:xfrm>
        </p:spPr>
        <p:txBody>
          <a:bodyPr>
            <a:normAutofit fontScale="77500" lnSpcReduction="20000"/>
          </a:bodyPr>
          <a:lstStyle/>
          <a:p>
            <a:r>
              <a:rPr lang="ru-RU" dirty="0"/>
              <a:t>Вы когда-нибудь считали, сколько времени сотрудники компании тратят на «выяснение отношений» с коллегами и на обсуждение этих отношений? На поиски виноватых, на «перевод стрелок», если что-то не ладится, планы не выполняются, цели не достигаются?</a:t>
            </a:r>
          </a:p>
          <a:p>
            <a:r>
              <a:rPr lang="ru-RU" dirty="0"/>
              <a:t>- Почему не выполнен план по выручке? – интересуется руководитель компании.</a:t>
            </a:r>
          </a:p>
          <a:p>
            <a:r>
              <a:rPr lang="ru-RU" dirty="0"/>
              <a:t>- Да сотрудники отдела продаж продавать не умеют! – говорят </a:t>
            </a:r>
            <a:r>
              <a:rPr lang="ru-RU" dirty="0" err="1"/>
              <a:t>маркетологи</a:t>
            </a:r>
            <a:r>
              <a:rPr lang="ru-RU" dirty="0"/>
              <a:t>.</a:t>
            </a:r>
          </a:p>
          <a:p>
            <a:r>
              <a:rPr lang="ru-RU" dirty="0"/>
              <a:t>- У нас </a:t>
            </a:r>
            <a:r>
              <a:rPr lang="ru-RU" dirty="0" err="1"/>
              <a:t>маркетологи</a:t>
            </a:r>
            <a:r>
              <a:rPr lang="ru-RU" dirty="0"/>
              <a:t> какую-то чушь придумали, реклама </a:t>
            </a:r>
            <a:r>
              <a:rPr lang="ru-RU" dirty="0" err="1"/>
              <a:t>дурацкая</a:t>
            </a:r>
            <a:r>
              <a:rPr lang="ru-RU" dirty="0"/>
              <a:t>, никакой поддержки! Как тут продавать? А бухгалтерия и юристы совсем обнаглели, вместо того, чтобы встречаться с клиентами, приходится бумажки по десятому разу заполнять! – говорят «</a:t>
            </a:r>
            <a:r>
              <a:rPr lang="ru-RU" dirty="0" err="1"/>
              <a:t>продажники</a:t>
            </a:r>
            <a:r>
              <a:rPr lang="ru-RU" dirty="0"/>
              <a:t>».</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704832"/>
          </a:xfrm>
        </p:spPr>
        <p:txBody>
          <a:bodyPr>
            <a:normAutofit fontScale="90000"/>
          </a:bodyPr>
          <a:lstStyle/>
          <a:p>
            <a:pPr algn="ctr"/>
            <a:r>
              <a:rPr lang="ru-RU" dirty="0" smtClean="0"/>
              <a:t>Проблема…</a:t>
            </a:r>
            <a:endParaRPr lang="ru-RU" dirty="0"/>
          </a:p>
        </p:txBody>
      </p:sp>
      <p:sp>
        <p:nvSpPr>
          <p:cNvPr id="3" name="Содержимое 2"/>
          <p:cNvSpPr>
            <a:spLocks noGrp="1"/>
          </p:cNvSpPr>
          <p:nvPr>
            <p:ph idx="1"/>
          </p:nvPr>
        </p:nvSpPr>
        <p:spPr>
          <a:xfrm>
            <a:off x="457200" y="1071546"/>
            <a:ext cx="8229600" cy="5085414"/>
          </a:xfrm>
        </p:spPr>
        <p:txBody>
          <a:bodyPr>
            <a:normAutofit fontScale="62500" lnSpcReduction="20000"/>
          </a:bodyPr>
          <a:lstStyle/>
          <a:p>
            <a:r>
              <a:rPr lang="ru-RU" sz="2900" dirty="0"/>
              <a:t>Вот что мне со всем этим делать? – думает HR. Вроде на </a:t>
            </a:r>
            <a:r>
              <a:rPr lang="ru-RU" sz="2900" dirty="0" err="1"/>
              <a:t>тимбилдинги</a:t>
            </a:r>
            <a:r>
              <a:rPr lang="ru-RU" sz="2900" dirty="0"/>
              <a:t> всех уже вывозили, и общаться начали лучше после этого, а как доходит до дела, опять бесконечные конфликты. Все сами по себе отличные специалисты, таланты, а работать вместе не умеют</a:t>
            </a:r>
            <a:r>
              <a:rPr lang="ru-RU" sz="2900" dirty="0" smtClean="0"/>
              <a:t>.</a:t>
            </a:r>
          </a:p>
          <a:p>
            <a:pPr>
              <a:buNone/>
            </a:pPr>
            <a:r>
              <a:rPr lang="ru-RU" sz="2900" dirty="0" smtClean="0"/>
              <a:t> </a:t>
            </a:r>
            <a:endParaRPr lang="ru-RU" sz="2900" dirty="0"/>
          </a:p>
          <a:p>
            <a:r>
              <a:rPr lang="ru-RU" sz="2900" dirty="0"/>
              <a:t>Совершенно справедливо. Парадокс состоит именно в том, что чем более яркие и талантливые личности собираются вместе, тем сложнее им стать слаженной командой</a:t>
            </a:r>
            <a:r>
              <a:rPr lang="ru-RU" sz="2900" dirty="0" smtClean="0"/>
              <a:t>.</a:t>
            </a:r>
          </a:p>
          <a:p>
            <a:r>
              <a:rPr lang="ru-RU" sz="2900" dirty="0" smtClean="0"/>
              <a:t> </a:t>
            </a:r>
            <a:endParaRPr lang="ru-RU" sz="2900" dirty="0"/>
          </a:p>
          <a:p>
            <a:r>
              <a:rPr lang="en-US" sz="2900" dirty="0" smtClean="0"/>
              <a:t>PS.</a:t>
            </a:r>
            <a:r>
              <a:rPr lang="ru-RU" sz="2900" dirty="0" smtClean="0"/>
              <a:t> </a:t>
            </a:r>
            <a:r>
              <a:rPr lang="ru-RU" sz="2900" dirty="0" err="1" smtClean="0"/>
              <a:t>Тимбилдинг</a:t>
            </a:r>
            <a:r>
              <a:rPr lang="ru-RU" sz="2900" dirty="0" smtClean="0"/>
              <a:t> -</a:t>
            </a:r>
            <a:r>
              <a:rPr lang="ru-RU" sz="2900" b="1" dirty="0" smtClean="0"/>
              <a:t> </a:t>
            </a:r>
            <a:r>
              <a:rPr lang="ru-RU" sz="2900" b="1" dirty="0" err="1" smtClean="0"/>
              <a:t>Тим-билдинг</a:t>
            </a:r>
            <a:r>
              <a:rPr lang="ru-RU" sz="2900" b="1" dirty="0" smtClean="0"/>
              <a:t> (</a:t>
            </a:r>
            <a:r>
              <a:rPr lang="ru-RU" sz="2900" b="1" dirty="0" err="1" smtClean="0"/>
              <a:t>Team</a:t>
            </a:r>
            <a:r>
              <a:rPr lang="ru-RU" sz="2900" b="1" dirty="0" smtClean="0"/>
              <a:t> </a:t>
            </a:r>
            <a:r>
              <a:rPr lang="ru-RU" sz="2900" b="1" dirty="0" err="1" smtClean="0"/>
              <a:t>Building</a:t>
            </a:r>
            <a:r>
              <a:rPr lang="ru-RU" sz="2900" b="1" dirty="0" smtClean="0"/>
              <a:t>) в переводе с английского языка - «построение команды».</a:t>
            </a:r>
          </a:p>
          <a:p>
            <a:endParaRPr lang="ru-RU" sz="2900" b="1" dirty="0" smtClean="0"/>
          </a:p>
          <a:p>
            <a:r>
              <a:rPr lang="ru-RU" sz="2900" b="1" dirty="0" smtClean="0"/>
              <a:t> </a:t>
            </a:r>
            <a:r>
              <a:rPr lang="en-US" sz="2900" b="1" dirty="0" smtClean="0"/>
              <a:t>HR </a:t>
            </a:r>
            <a:r>
              <a:rPr lang="ru-RU" sz="2900" b="1" dirty="0" smtClean="0"/>
              <a:t>- </a:t>
            </a:r>
            <a:r>
              <a:rPr lang="ru-RU" sz="2900" dirty="0" smtClean="0"/>
              <a:t>сокращение от "</a:t>
            </a:r>
            <a:r>
              <a:rPr lang="ru-RU" sz="2900" dirty="0" err="1" smtClean="0"/>
              <a:t>human</a:t>
            </a:r>
            <a:r>
              <a:rPr lang="ru-RU" sz="2900" dirty="0" smtClean="0"/>
              <a:t> </a:t>
            </a:r>
            <a:r>
              <a:rPr lang="ru-RU" sz="2900" dirty="0" err="1" smtClean="0"/>
              <a:t>resources</a:t>
            </a:r>
            <a:r>
              <a:rPr lang="ru-RU" sz="2900" dirty="0" smtClean="0"/>
              <a:t>", что в переводе с английского означает "человеческие ресурсы". 2) HR-менеджер – специалист по управлению человеческими ресурсами. Как правило, в компании он выполняет функции, связанные с подбором персонала, разработкой программ адаптации, мотивации, комплексной оценки (аттестации) и др.</a:t>
            </a:r>
            <a:br>
              <a:rPr lang="ru-RU" sz="2900" dirty="0" smtClean="0"/>
            </a:br>
            <a:r>
              <a:rPr lang="ru-RU" sz="2900" dirty="0" smtClean="0"/>
              <a:t/>
            </a:r>
            <a:br>
              <a:rPr lang="ru-RU" sz="2900" dirty="0" smtClean="0"/>
            </a:br>
            <a:endParaRPr lang="ru-RU" sz="2900" b="1" dirty="0" smtClean="0"/>
          </a:p>
          <a:p>
            <a:pPr>
              <a:buNone/>
            </a:pPr>
            <a:r>
              <a:rPr lang="ru-RU" sz="2900" b="1" dirty="0" smtClean="0"/>
              <a:t>     </a:t>
            </a:r>
            <a:br>
              <a:rPr lang="ru-RU" sz="2900" b="1" dirty="0" smtClean="0"/>
            </a:br>
            <a:endParaRPr lang="ru-RU" sz="2900" dirty="0" smtClean="0"/>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561956"/>
          </a:xfrm>
        </p:spPr>
        <p:txBody>
          <a:bodyPr>
            <a:normAutofit fontScale="90000"/>
          </a:bodyPr>
          <a:lstStyle/>
          <a:p>
            <a:pPr algn="ctr"/>
            <a:r>
              <a:rPr lang="ru-RU" b="1" dirty="0" smtClean="0"/>
              <a:t>Принимаем решение</a:t>
            </a:r>
            <a:endParaRPr lang="ru-RU" b="1" dirty="0"/>
          </a:p>
        </p:txBody>
      </p:sp>
      <p:sp>
        <p:nvSpPr>
          <p:cNvPr id="3" name="Содержимое 2"/>
          <p:cNvSpPr>
            <a:spLocks noGrp="1"/>
          </p:cNvSpPr>
          <p:nvPr>
            <p:ph idx="1"/>
          </p:nvPr>
        </p:nvSpPr>
        <p:spPr/>
        <p:txBody>
          <a:bodyPr>
            <a:normAutofit fontScale="92500" lnSpcReduction="10000"/>
          </a:bodyPr>
          <a:lstStyle/>
          <a:p>
            <a:r>
              <a:rPr lang="ru-RU" dirty="0"/>
              <a:t>Значит ли это, что в компанию надо набирать «середнячков»?</a:t>
            </a:r>
          </a:p>
          <a:p>
            <a:r>
              <a:rPr lang="ru-RU" dirty="0"/>
              <a:t>Вовсе нет! Просто в командах существуют свои законы функционирования, как в любой системе. В хорошо работающей отлаженной системе каждый элемент выполняет свою функцию, и между элементами существуют определенные взаимосвязи. Для того, чтобы команда стала работать эффективно, </a:t>
            </a:r>
            <a:r>
              <a:rPr lang="ru-RU" dirty="0" err="1"/>
              <a:t>тимбилдингов</a:t>
            </a:r>
            <a:r>
              <a:rPr lang="ru-RU" dirty="0"/>
              <a:t> недостаточно.</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Формирование команды.</a:t>
            </a:r>
            <a:endParaRPr lang="ru-RU" dirty="0"/>
          </a:p>
        </p:txBody>
      </p:sp>
      <p:sp>
        <p:nvSpPr>
          <p:cNvPr id="3" name="Содержимое 2"/>
          <p:cNvSpPr>
            <a:spLocks noGrp="1"/>
          </p:cNvSpPr>
          <p:nvPr>
            <p:ph idx="1"/>
          </p:nvPr>
        </p:nvSpPr>
        <p:spPr/>
        <p:txBody>
          <a:bodyPr>
            <a:normAutofit fontScale="55000" lnSpcReduction="20000"/>
          </a:bodyPr>
          <a:lstStyle/>
          <a:p>
            <a:r>
              <a:rPr lang="ru-RU" b="1" dirty="0" smtClean="0"/>
              <a:t>Определение </a:t>
            </a:r>
            <a:r>
              <a:rPr lang="ru-RU" b="1" dirty="0"/>
              <a:t>потенциала командного взаимодействия.</a:t>
            </a:r>
            <a:endParaRPr lang="ru-RU" dirty="0"/>
          </a:p>
          <a:p>
            <a:r>
              <a:rPr lang="ru-RU" dirty="0"/>
              <a:t>Согласно теории </a:t>
            </a:r>
            <a:r>
              <a:rPr lang="ru-RU" dirty="0" err="1"/>
              <a:t>социоанализа</a:t>
            </a:r>
            <a:r>
              <a:rPr lang="ru-RU" dirty="0"/>
              <a:t>, есть два главных критерия, по которым дается оценка успешности работы группы как команды:</a:t>
            </a:r>
          </a:p>
          <a:p>
            <a:pPr lvl="0"/>
            <a:r>
              <a:rPr lang="ru-RU" b="1" dirty="0"/>
              <a:t>Результативность</a:t>
            </a:r>
          </a:p>
          <a:p>
            <a:pPr lvl="0"/>
            <a:r>
              <a:rPr lang="ru-RU" b="1" dirty="0"/>
              <a:t>Устойчивость</a:t>
            </a:r>
          </a:p>
          <a:p>
            <a:r>
              <a:rPr lang="ru-RU" dirty="0"/>
              <a:t>Результативность определяет, насколько хорошо команда способна достигать специфических целей, для которых она создана. Например, продавать услуги, эксплуатировать технику, проводить экспертизу и других.</a:t>
            </a:r>
          </a:p>
          <a:p>
            <a:r>
              <a:rPr lang="ru-RU" dirty="0"/>
              <a:t>Результативность вычисляется как </a:t>
            </a:r>
            <a:r>
              <a:rPr lang="ru-RU" i="1" dirty="0"/>
              <a:t>соответствие преобладающей в группе установки стоящей перед ней задаче</a:t>
            </a:r>
            <a:r>
              <a:rPr lang="ru-RU" dirty="0"/>
              <a:t>. Например, эксплуатация и ремонт техники при минимуме человеческих контактов соответствует технико-управленческой установке. Сложная работа с персоналом – гуманитарной установке. При этом важно, чтобы установки выстраивались по приоритетам. Устойчивость определяет, насколько команда достигает первичной цели любой системы – самосохранения и воспроизводства. Устойчивые команды гораздо более способны к выживанию, чем неустойчивые.</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Опять коммуникация…</a:t>
            </a:r>
            <a:endParaRPr lang="ru-RU" b="1" dirty="0"/>
          </a:p>
        </p:txBody>
      </p:sp>
      <p:sp>
        <p:nvSpPr>
          <p:cNvPr id="3" name="Содержимое 2"/>
          <p:cNvSpPr>
            <a:spLocks noGrp="1"/>
          </p:cNvSpPr>
          <p:nvPr>
            <p:ph idx="1"/>
          </p:nvPr>
        </p:nvSpPr>
        <p:spPr/>
        <p:txBody>
          <a:bodyPr>
            <a:normAutofit/>
          </a:bodyPr>
          <a:lstStyle/>
          <a:p>
            <a:r>
              <a:rPr lang="ru-RU" sz="2000" dirty="0"/>
              <a:t>Устойчивость вычисляется как </a:t>
            </a:r>
            <a:r>
              <a:rPr lang="ru-RU" sz="2000" i="1" dirty="0"/>
              <a:t>темпераментный баланс</a:t>
            </a:r>
            <a:r>
              <a:rPr lang="ru-RU" sz="2000" dirty="0"/>
              <a:t> в группе. Здесь важно не только физическое присутствие людей разных темпераментов в нужной пропорции, но и умение наладить диалог противоположностей. </a:t>
            </a:r>
          </a:p>
          <a:p>
            <a:r>
              <a:rPr lang="ru-RU" sz="2000" dirty="0"/>
              <a:t>Оба критерия сочетаются между собой, давая </a:t>
            </a:r>
            <a:r>
              <a:rPr lang="ru-RU" sz="2000" b="1" dirty="0"/>
              <a:t>четыре характерные комбинации:</a:t>
            </a:r>
          </a:p>
          <a:p>
            <a:pPr lvl="0"/>
            <a:r>
              <a:rPr lang="ru-RU" sz="2000" b="1" dirty="0"/>
              <a:t>Высокая устойчивость и высокая результативность</a:t>
            </a:r>
          </a:p>
          <a:p>
            <a:pPr lvl="0"/>
            <a:r>
              <a:rPr lang="ru-RU" sz="2000" b="1" dirty="0"/>
              <a:t>Высокая устойчивость, но низкая результативность</a:t>
            </a:r>
          </a:p>
          <a:p>
            <a:pPr lvl="0"/>
            <a:r>
              <a:rPr lang="ru-RU" sz="2000" b="1" dirty="0"/>
              <a:t>Высокая результативность, но низкая устойчивость</a:t>
            </a:r>
          </a:p>
          <a:p>
            <a:pPr lvl="0"/>
            <a:r>
              <a:rPr lang="ru-RU" sz="2000" b="1" dirty="0"/>
              <a:t>Низкая устойчивость и низкая результативность</a:t>
            </a: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704832"/>
          </a:xfrm>
        </p:spPr>
        <p:txBody>
          <a:bodyPr>
            <a:normAutofit fontScale="90000"/>
          </a:bodyPr>
          <a:lstStyle/>
          <a:p>
            <a:pPr algn="ctr"/>
            <a:r>
              <a:rPr lang="ru-RU" b="1" dirty="0" smtClean="0"/>
              <a:t>Рекомендации специалистов</a:t>
            </a:r>
            <a:endParaRPr lang="ru-RU" b="1" dirty="0"/>
          </a:p>
        </p:txBody>
      </p:sp>
      <p:sp>
        <p:nvSpPr>
          <p:cNvPr id="3" name="Содержимое 2"/>
          <p:cNvSpPr>
            <a:spLocks noGrp="1"/>
          </p:cNvSpPr>
          <p:nvPr>
            <p:ph idx="1"/>
          </p:nvPr>
        </p:nvSpPr>
        <p:spPr/>
        <p:txBody>
          <a:bodyPr>
            <a:normAutofit fontScale="85000" lnSpcReduction="20000"/>
          </a:bodyPr>
          <a:lstStyle/>
          <a:p>
            <a:r>
              <a:rPr lang="ru-RU" b="1" dirty="0"/>
              <a:t>Цель</a:t>
            </a:r>
            <a:r>
              <a:rPr lang="ru-RU" dirty="0"/>
              <a:t> – привести группу людей к </a:t>
            </a:r>
            <a:r>
              <a:rPr lang="ru-RU" b="1" dirty="0"/>
              <a:t>позиции №1</a:t>
            </a:r>
            <a:r>
              <a:rPr lang="ru-RU" dirty="0"/>
              <a:t>.</a:t>
            </a:r>
          </a:p>
          <a:p>
            <a:r>
              <a:rPr lang="ru-RU" b="1" dirty="0"/>
              <a:t>Позиция №2</a:t>
            </a:r>
            <a:r>
              <a:rPr lang="ru-RU" dirty="0"/>
              <a:t> тоже может быть эффективной, особенно, если нужно поддерживать отлаженный бизнес-процесс. </a:t>
            </a:r>
          </a:p>
          <a:p>
            <a:r>
              <a:rPr lang="ru-RU" b="1" dirty="0"/>
              <a:t>Позиция №3</a:t>
            </a:r>
            <a:r>
              <a:rPr lang="ru-RU" dirty="0"/>
              <a:t> недостаточно эффективна, так как это могут быть хорошие специалисты, но у них нет мотивации, не распределены роли или есть другие причины, по которым они либо бездействуют, либо мешают друг другу в действиях (при этом, как правило, хорошо обсуждают свою проблематику). </a:t>
            </a:r>
          </a:p>
          <a:p>
            <a:r>
              <a:rPr lang="ru-RU" b="1" dirty="0"/>
              <a:t>Позиция №4 </a:t>
            </a:r>
            <a:r>
              <a:rPr lang="ru-RU" dirty="0"/>
              <a:t>– без комментариев (проще создать другую команду).</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Заголовок 14"/>
          <p:cNvSpPr>
            <a:spLocks noGrp="1"/>
          </p:cNvSpPr>
          <p:nvPr>
            <p:ph type="title"/>
          </p:nvPr>
        </p:nvSpPr>
        <p:spPr>
          <a:xfrm>
            <a:off x="457200" y="152400"/>
            <a:ext cx="8229600" cy="704832"/>
          </a:xfrm>
        </p:spPr>
        <p:txBody>
          <a:bodyPr>
            <a:normAutofit fontScale="90000"/>
          </a:bodyPr>
          <a:lstStyle/>
          <a:p>
            <a:pPr algn="ctr"/>
            <a:r>
              <a:rPr lang="ru-RU" b="1" dirty="0" smtClean="0"/>
              <a:t>Планирование</a:t>
            </a:r>
            <a:endParaRPr lang="ru-RU" b="1" dirty="0"/>
          </a:p>
        </p:txBody>
      </p:sp>
      <p:sp>
        <p:nvSpPr>
          <p:cNvPr id="16" name="Содержимое 15"/>
          <p:cNvSpPr>
            <a:spLocks noGrp="1"/>
          </p:cNvSpPr>
          <p:nvPr>
            <p:ph idx="1"/>
          </p:nvPr>
        </p:nvSpPr>
        <p:spPr/>
        <p:txBody>
          <a:bodyPr>
            <a:normAutofit fontScale="92500" lnSpcReduction="20000"/>
          </a:bodyPr>
          <a:lstStyle/>
          <a:p>
            <a:r>
              <a:rPr lang="ru-RU" dirty="0"/>
              <a:t>Теперь можно планировать программы развития и обучения. Практика показывает, что одной из наиболее эффективных форм развития руководителей является </a:t>
            </a:r>
            <a:r>
              <a:rPr lang="ru-RU" u="sng" dirty="0">
                <a:hlinkClick r:id="rId2"/>
              </a:rPr>
              <a:t>индивидуальный  </a:t>
            </a:r>
            <a:r>
              <a:rPr lang="ru-RU" u="sng" dirty="0" err="1">
                <a:hlinkClick r:id="rId2"/>
              </a:rPr>
              <a:t>коучинг</a:t>
            </a:r>
            <a:r>
              <a:rPr lang="ru-RU" dirty="0" smtClean="0"/>
              <a:t>.</a:t>
            </a:r>
          </a:p>
          <a:p>
            <a:r>
              <a:rPr lang="ru-RU" dirty="0" smtClean="0"/>
              <a:t> </a:t>
            </a:r>
            <a:r>
              <a:rPr lang="ru-RU" dirty="0" err="1"/>
              <a:t>Коучинг</a:t>
            </a:r>
            <a:r>
              <a:rPr lang="ru-RU" dirty="0"/>
              <a:t> дает возможность руководителям развиваться в удобном и наилучшем для них формате, получая дополнительную мотивацию и непрерывно отслеживая прогресс на пути к поставленным целям.</a:t>
            </a:r>
          </a:p>
          <a:p>
            <a:pPr>
              <a:buNone/>
            </a:pPr>
            <a:r>
              <a:rPr lang="ru-RU" dirty="0"/>
              <a:t>﻿</a:t>
            </a: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704832"/>
          </a:xfrm>
        </p:spPr>
        <p:txBody>
          <a:bodyPr>
            <a:normAutofit fontScale="90000"/>
          </a:bodyPr>
          <a:lstStyle/>
          <a:p>
            <a:pPr algn="ctr"/>
            <a:r>
              <a:rPr lang="ru-RU" b="1" dirty="0" smtClean="0"/>
              <a:t>  Команда руководителей</a:t>
            </a:r>
            <a:endParaRPr lang="ru-RU" b="1" dirty="0"/>
          </a:p>
        </p:txBody>
      </p:sp>
      <p:sp>
        <p:nvSpPr>
          <p:cNvPr id="3" name="Содержимое 2"/>
          <p:cNvSpPr>
            <a:spLocks noGrp="1"/>
          </p:cNvSpPr>
          <p:nvPr>
            <p:ph idx="1"/>
          </p:nvPr>
        </p:nvSpPr>
        <p:spPr/>
        <p:txBody>
          <a:bodyPr>
            <a:normAutofit fontScale="77500" lnSpcReduction="20000"/>
          </a:bodyPr>
          <a:lstStyle/>
          <a:p>
            <a:r>
              <a:rPr lang="ru-RU" dirty="0"/>
              <a:t>Если не создавать эффективные команды, то в департаментах и в компании в целом всегда будут возникать проблемы либо взаимодействия, либо результативности, либо того и другого.</a:t>
            </a:r>
          </a:p>
          <a:p>
            <a:r>
              <a:rPr lang="ru-RU" dirty="0"/>
              <a:t>При создании в компании проектных команд и рабочих групп для обеспечения их эффективного функционирования рекомендуется учитывать параметры устойчивости и результативности и специально готовить группы к командной работе.</a:t>
            </a:r>
          </a:p>
          <a:p>
            <a:r>
              <a:rPr lang="ru-RU" dirty="0"/>
              <a:t>Особенно важна целенаправленная работа по формированию команд руководителей, так как стиль их взаимодействия «задает тон» и невольно копируется сотрудниками других уровней.</a:t>
            </a:r>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633394"/>
          </a:xfrm>
        </p:spPr>
        <p:txBody>
          <a:bodyPr>
            <a:normAutofit fontScale="90000"/>
          </a:bodyPr>
          <a:lstStyle/>
          <a:p>
            <a:pPr algn="ctr"/>
            <a:r>
              <a:rPr lang="ru-RU" b="1" dirty="0" smtClean="0"/>
              <a:t>Система </a:t>
            </a:r>
            <a:r>
              <a:rPr lang="en-US" b="1" dirty="0" smtClean="0"/>
              <a:t>DCNH</a:t>
            </a:r>
            <a:endParaRPr lang="ru-RU" b="1" dirty="0"/>
          </a:p>
        </p:txBody>
      </p:sp>
      <p:sp>
        <p:nvSpPr>
          <p:cNvPr id="3" name="Содержимое 2"/>
          <p:cNvSpPr>
            <a:spLocks noGrp="1"/>
          </p:cNvSpPr>
          <p:nvPr>
            <p:ph idx="1"/>
          </p:nvPr>
        </p:nvSpPr>
        <p:spPr>
          <a:xfrm>
            <a:off x="457200" y="1071546"/>
            <a:ext cx="8229600" cy="5085414"/>
          </a:xfrm>
        </p:spPr>
        <p:txBody>
          <a:bodyPr>
            <a:normAutofit fontScale="55000" lnSpcReduction="20000"/>
          </a:bodyPr>
          <a:lstStyle/>
          <a:p>
            <a:r>
              <a:rPr lang="ru-RU" b="1" dirty="0"/>
              <a:t>Распределение ролей. Основные роли. Система DCNH.</a:t>
            </a:r>
            <a:endParaRPr lang="ru-RU" dirty="0"/>
          </a:p>
          <a:p>
            <a:r>
              <a:rPr lang="ru-RU" dirty="0"/>
              <a:t>Для того, чтобы группа сотрудников стала эффективной командой, недостаточно определить ее потенциальные результативность и устойчивость. В эффективной команде каждый знает цели команды и свой </a:t>
            </a:r>
            <a:r>
              <a:rPr lang="ru-RU" b="1" dirty="0"/>
              <a:t>вклад</a:t>
            </a:r>
            <a:r>
              <a:rPr lang="ru-RU" dirty="0"/>
              <a:t> достижение этих целей.</a:t>
            </a:r>
          </a:p>
          <a:p>
            <a:r>
              <a:rPr lang="ru-RU" dirty="0"/>
              <a:t>Командные роли исследованы достаточно подробно (см. например, работы </a:t>
            </a:r>
            <a:r>
              <a:rPr lang="ru-RU" dirty="0" err="1"/>
              <a:t>Белбина</a:t>
            </a:r>
            <a:r>
              <a:rPr lang="ru-RU" dirty="0"/>
              <a:t>).</a:t>
            </a:r>
          </a:p>
          <a:p>
            <a:r>
              <a:rPr lang="ru-RU" dirty="0"/>
              <a:t>Мы считаем, что командные роли могут быть многообразны, при этом их можно свести к четырем основным, без которых команда функционировать не сможет.</a:t>
            </a:r>
          </a:p>
          <a:p>
            <a:r>
              <a:rPr lang="ru-RU" dirty="0"/>
              <a:t>Эти роли представлены системой DCNH, основанной на функциональном анализе поведения людей в команде</a:t>
            </a:r>
            <a:r>
              <a:rPr lang="ru-RU" dirty="0" smtClean="0"/>
              <a:t>.</a:t>
            </a:r>
          </a:p>
          <a:p>
            <a:r>
              <a:rPr lang="en-US" dirty="0" smtClean="0"/>
              <a:t>PS.</a:t>
            </a:r>
            <a:r>
              <a:rPr lang="ru-RU" b="1" dirty="0" smtClean="0"/>
              <a:t> четыре подтипа</a:t>
            </a:r>
            <a:r>
              <a:rPr lang="ru-RU" dirty="0" smtClean="0"/>
              <a:t>:</a:t>
            </a:r>
          </a:p>
          <a:p>
            <a:r>
              <a:rPr lang="ru-RU" dirty="0" smtClean="0"/>
              <a:t>контактный, терминальный, </a:t>
            </a:r>
            <a:r>
              <a:rPr lang="ru-RU" dirty="0" err="1" smtClean="0"/>
              <a:t>коннективный</a:t>
            </a:r>
            <a:r>
              <a:rPr lang="ru-RU" dirty="0" smtClean="0"/>
              <a:t> — доминантный подтип (D);</a:t>
            </a:r>
          </a:p>
          <a:p>
            <a:r>
              <a:rPr lang="ru-RU" dirty="0" smtClean="0"/>
              <a:t>контактный, инициальный, </a:t>
            </a:r>
            <a:r>
              <a:rPr lang="ru-RU" dirty="0" err="1" smtClean="0"/>
              <a:t>игноративный</a:t>
            </a:r>
            <a:r>
              <a:rPr lang="ru-RU" dirty="0" smtClean="0"/>
              <a:t> — </a:t>
            </a:r>
            <a:r>
              <a:rPr lang="ru-RU" dirty="0" err="1" smtClean="0"/>
              <a:t>креативный</a:t>
            </a:r>
            <a:r>
              <a:rPr lang="ru-RU" dirty="0" smtClean="0"/>
              <a:t> подтип ©;</a:t>
            </a:r>
          </a:p>
          <a:p>
            <a:r>
              <a:rPr lang="ru-RU" dirty="0" err="1" smtClean="0"/>
              <a:t>дистантный</a:t>
            </a:r>
            <a:r>
              <a:rPr lang="ru-RU" dirty="0" smtClean="0"/>
              <a:t>, терминальный, </a:t>
            </a:r>
            <a:r>
              <a:rPr lang="ru-RU" dirty="0" err="1" smtClean="0"/>
              <a:t>игноративный</a:t>
            </a:r>
            <a:r>
              <a:rPr lang="ru-RU" dirty="0" smtClean="0"/>
              <a:t> — нормирующий подтип (N);</a:t>
            </a:r>
          </a:p>
          <a:p>
            <a:r>
              <a:rPr lang="ru-RU" dirty="0" err="1" smtClean="0"/>
              <a:t>дистантный</a:t>
            </a:r>
            <a:r>
              <a:rPr lang="ru-RU" dirty="0" smtClean="0"/>
              <a:t>, инициальный, </a:t>
            </a:r>
            <a:r>
              <a:rPr lang="ru-RU" dirty="0" err="1" smtClean="0"/>
              <a:t>коннективный</a:t>
            </a:r>
            <a:r>
              <a:rPr lang="ru-RU" dirty="0" smtClean="0"/>
              <a:t> — гармонизирующий подтип (H).</a:t>
            </a:r>
          </a:p>
          <a:p>
            <a:endParaRPr lang="ru-RU" dirty="0"/>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561956"/>
          </a:xfrm>
        </p:spPr>
        <p:txBody>
          <a:bodyPr>
            <a:normAutofit/>
          </a:bodyPr>
          <a:lstStyle/>
          <a:p>
            <a:pPr algn="ctr"/>
            <a:r>
              <a:rPr lang="ru-RU" sz="2800" b="1" dirty="0" smtClean="0"/>
              <a:t>Модели поведения членов команды</a:t>
            </a:r>
            <a:endParaRPr lang="ru-RU" sz="2800" b="1" dirty="0"/>
          </a:p>
        </p:txBody>
      </p:sp>
      <p:sp>
        <p:nvSpPr>
          <p:cNvPr id="3" name="Содержимое 2"/>
          <p:cNvSpPr>
            <a:spLocks noGrp="1"/>
          </p:cNvSpPr>
          <p:nvPr>
            <p:ph idx="1"/>
          </p:nvPr>
        </p:nvSpPr>
        <p:spPr>
          <a:xfrm>
            <a:off x="457200" y="857232"/>
            <a:ext cx="8229600" cy="5299728"/>
          </a:xfrm>
        </p:spPr>
        <p:txBody>
          <a:bodyPr>
            <a:normAutofit fontScale="25000" lnSpcReduction="20000"/>
          </a:bodyPr>
          <a:lstStyle/>
          <a:p>
            <a:pPr lvl="0"/>
            <a:r>
              <a:rPr lang="ru-RU" sz="5600" b="1" dirty="0" smtClean="0"/>
              <a:t>Доминирующая </a:t>
            </a:r>
            <a:r>
              <a:rPr lang="ru-RU" sz="5600" b="1" dirty="0"/>
              <a:t>роль (D). Человек легко идет на контакт. Если кто-то хочет уйти в сторону, он не дает. Это доминантный вариант поведения. Он будет претендовать на роль лидера в группе. Всех будет заставлять закончить дело. Энергетический лидер группы, который контролирует ее ресурсы. Идеально, чтобы в группе был один доминантный участник. Если будет несколько, начнется борьба за власть</a:t>
            </a:r>
            <a:r>
              <a:rPr lang="ru-RU" sz="5600" b="1" dirty="0" smtClean="0"/>
              <a:t>.</a:t>
            </a:r>
          </a:p>
          <a:p>
            <a:pPr lvl="0"/>
            <a:endParaRPr lang="ru-RU" sz="5600" b="1" dirty="0" smtClean="0"/>
          </a:p>
          <a:p>
            <a:pPr lvl="0"/>
            <a:r>
              <a:rPr lang="ru-RU" sz="5600" b="1" dirty="0" err="1" smtClean="0"/>
              <a:t>Креативная</a:t>
            </a:r>
            <a:r>
              <a:rPr lang="ru-RU" sz="5600" b="1" dirty="0" smtClean="0"/>
              <a:t> </a:t>
            </a:r>
            <a:r>
              <a:rPr lang="ru-RU" sz="5600" b="1" dirty="0"/>
              <a:t>роль (С). Находит быстро выход, если группа в тупике. Предлагает новый идеи. Может выполнять роль </a:t>
            </a:r>
            <a:r>
              <a:rPr lang="ru-RU" sz="5600" b="1" dirty="0" err="1"/>
              <a:t>мотиватора</a:t>
            </a:r>
            <a:r>
              <a:rPr lang="ru-RU" sz="5600" b="1" dirty="0"/>
              <a:t>, зажигая и вдохновляя. Людям, выполняющим </a:t>
            </a:r>
            <a:r>
              <a:rPr lang="ru-RU" sz="5600" b="1" dirty="0" err="1"/>
              <a:t>креативную</a:t>
            </a:r>
            <a:r>
              <a:rPr lang="ru-RU" sz="5600" b="1" dirty="0"/>
              <a:t> роль, сложно самим довести дело до конца. Они могут уводить команду в сторону от цели, предлагая все новые и новые пути. Поэтому в команде достаточно одно С. Если будет несколько, начнется хаос</a:t>
            </a:r>
            <a:r>
              <a:rPr lang="ru-RU" sz="5600" b="1" dirty="0" smtClean="0"/>
              <a:t>.</a:t>
            </a:r>
          </a:p>
          <a:p>
            <a:pPr lvl="0"/>
            <a:r>
              <a:rPr lang="ru-RU" sz="5600" b="1" dirty="0" smtClean="0"/>
              <a:t>Нормирующая </a:t>
            </a:r>
            <a:r>
              <a:rPr lang="ru-RU" sz="5600" b="1" dirty="0"/>
              <a:t>роль (N). Это роль базового игрока в команде. Их в группе может быть несколько, так как они могут работать параллельно и не нарушать общую структуру группу. Они соблюдают командные нормы и правила и призывают к этому других членов команды.</a:t>
            </a:r>
          </a:p>
          <a:p>
            <a:pPr lvl="0"/>
            <a:r>
              <a:rPr lang="ru-RU" sz="5600" b="1" dirty="0"/>
              <a:t>Гармонизирующая роль (H). Функция </a:t>
            </a:r>
            <a:r>
              <a:rPr lang="ru-RU" sz="5600" b="1" dirty="0" err="1"/>
              <a:t>гармонизатора</a:t>
            </a:r>
            <a:r>
              <a:rPr lang="ru-RU" sz="5600" b="1" dirty="0"/>
              <a:t> – всех «состыковать» и наладить коммуникацию в команде. </a:t>
            </a:r>
            <a:r>
              <a:rPr lang="ru-RU" sz="5600" b="1" dirty="0" err="1"/>
              <a:t>Гармонизаторы</a:t>
            </a:r>
            <a:r>
              <a:rPr lang="ru-RU" sz="5600" b="1" dirty="0"/>
              <a:t> ничего не навязывают и не инициируют. Они следят за тем, чтобы команда работала слаженно. Как правило, они позднее всех включаются в работу и тогда, когда что-то идет не так.</a:t>
            </a:r>
          </a:p>
          <a:p>
            <a:r>
              <a:rPr lang="ru-RU" sz="5600" b="1" dirty="0"/>
              <a:t>Доминантный лучше других справится с ролью лидера, </a:t>
            </a:r>
            <a:r>
              <a:rPr lang="ru-RU" sz="5600" b="1" dirty="0" err="1"/>
              <a:t>креативный</a:t>
            </a:r>
            <a:r>
              <a:rPr lang="ru-RU" sz="5600" b="1" dirty="0"/>
              <a:t> — генератора идей и </a:t>
            </a:r>
            <a:r>
              <a:rPr lang="ru-RU" sz="5600" b="1" dirty="0" err="1"/>
              <a:t>мотиватора</a:t>
            </a:r>
            <a:r>
              <a:rPr lang="ru-RU" sz="5600" b="1" dirty="0"/>
              <a:t>, нормирующий — доводчика, гармонизирующий — корректора</a:t>
            </a:r>
            <a:r>
              <a:rPr lang="ru-RU" sz="5600" b="1" dirty="0" smtClean="0"/>
              <a:t>.</a:t>
            </a:r>
          </a:p>
          <a:p>
            <a:endParaRPr lang="ru-RU" sz="4300" b="1" dirty="0" smtClean="0"/>
          </a:p>
          <a:p>
            <a:endParaRPr lang="ru-RU" b="1" dirty="0" smtClean="0"/>
          </a:p>
          <a:p>
            <a:endParaRPr lang="ru-RU" b="1" dirty="0"/>
          </a:p>
          <a:p>
            <a:endParaRPr lang="ru-RU" b="1" dirty="0"/>
          </a:p>
          <a:p>
            <a:pPr>
              <a:buNone/>
            </a:pPr>
            <a:r>
              <a:rPr lang="ru-RU" sz="5600" b="1" dirty="0" smtClean="0"/>
              <a:t>Практика показала, что для эффективной работы команды роль каждого должна быть не только определена, но и устойчива. Конфликты возникают в двух случаях:</a:t>
            </a:r>
          </a:p>
          <a:p>
            <a:pPr lvl="0">
              <a:buNone/>
            </a:pPr>
            <a:r>
              <a:rPr lang="ru-RU" sz="5600" b="1" dirty="0" smtClean="0"/>
              <a:t>Когда несколько членов команды начинают претендовать на доминантную или </a:t>
            </a:r>
            <a:r>
              <a:rPr lang="ru-RU" sz="5600" b="1" dirty="0" err="1" smtClean="0"/>
              <a:t>креативную</a:t>
            </a:r>
            <a:r>
              <a:rPr lang="ru-RU" sz="5600" b="1" dirty="0" smtClean="0"/>
              <a:t> роль</a:t>
            </a:r>
          </a:p>
          <a:p>
            <a:pPr lvl="0">
              <a:buNone/>
            </a:pPr>
            <a:r>
              <a:rPr lang="ru-RU" sz="5600" b="1" dirty="0" smtClean="0"/>
              <a:t>Когда член команды претендует на или вынужден выполнять чужую роль при отсутствии этой роли в его(ее) поведенческом репертуаре.</a:t>
            </a:r>
          </a:p>
          <a:p>
            <a:endParaRPr lang="ru-RU" sz="5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704832"/>
          </a:xfrm>
        </p:spPr>
        <p:txBody>
          <a:bodyPr>
            <a:normAutofit/>
          </a:bodyPr>
          <a:lstStyle/>
          <a:p>
            <a:pPr algn="ctr"/>
            <a:r>
              <a:rPr lang="ru-RU" sz="3200" b="1" dirty="0" smtClean="0"/>
              <a:t>4 основных аспекта лидерства.</a:t>
            </a:r>
            <a:endParaRPr lang="ru-RU" sz="3200" b="1" dirty="0"/>
          </a:p>
        </p:txBody>
      </p:sp>
      <p:sp>
        <p:nvSpPr>
          <p:cNvPr id="3" name="Содержимое 2"/>
          <p:cNvSpPr>
            <a:spLocks noGrp="1"/>
          </p:cNvSpPr>
          <p:nvPr>
            <p:ph idx="1"/>
          </p:nvPr>
        </p:nvSpPr>
        <p:spPr>
          <a:xfrm>
            <a:off x="457200" y="1142984"/>
            <a:ext cx="8229600" cy="4983179"/>
          </a:xfrm>
        </p:spPr>
        <p:txBody>
          <a:bodyPr>
            <a:normAutofit fontScale="85000" lnSpcReduction="20000"/>
          </a:bodyPr>
          <a:lstStyle/>
          <a:p>
            <a:r>
              <a:rPr lang="ru-RU" dirty="0"/>
              <a:t>Международные консалтинговые компании, исследующие вопросы лидерства в коммерческих, правительственных, образовательных и других организациях по всему миру, выделяют 4 основных аспекта лидерства.</a:t>
            </a:r>
          </a:p>
          <a:p>
            <a:r>
              <a:rPr lang="ru-RU" b="1" dirty="0"/>
              <a:t>Великие лидеры:</a:t>
            </a:r>
          </a:p>
          <a:p>
            <a:pPr lvl="0"/>
            <a:r>
              <a:rPr lang="ru-RU" dirty="0"/>
              <a:t>Создают благоприятный климат, способствующий плодотворной работе</a:t>
            </a:r>
          </a:p>
          <a:p>
            <a:pPr lvl="0"/>
            <a:r>
              <a:rPr lang="ru-RU" dirty="0"/>
              <a:t>Используют не один стиль лидерства, а несколько разных стилей</a:t>
            </a:r>
          </a:p>
          <a:p>
            <a:pPr lvl="0"/>
            <a:r>
              <a:rPr lang="ru-RU" dirty="0"/>
              <a:t>Умеют менять свой стиль лидерства в зависимости от ситуации</a:t>
            </a:r>
          </a:p>
          <a:p>
            <a:pPr lvl="0"/>
            <a:r>
              <a:rPr lang="ru-RU" dirty="0"/>
              <a:t>Ясно осознают свою роль в команде</a:t>
            </a:r>
          </a:p>
          <a:p>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166"/>
            <a:ext cx="8229600" cy="642942"/>
          </a:xfrm>
        </p:spPr>
        <p:txBody>
          <a:bodyPr>
            <a:normAutofit/>
          </a:bodyPr>
          <a:lstStyle/>
          <a:p>
            <a:pPr algn="ctr"/>
            <a:r>
              <a:rPr lang="ru-RU" sz="3100" b="1" dirty="0" smtClean="0"/>
              <a:t>«Запуск» команды</a:t>
            </a:r>
            <a:endParaRPr lang="ru-RU" sz="3100" dirty="0"/>
          </a:p>
        </p:txBody>
      </p:sp>
      <p:sp>
        <p:nvSpPr>
          <p:cNvPr id="3" name="Содержимое 2"/>
          <p:cNvSpPr>
            <a:spLocks noGrp="1"/>
          </p:cNvSpPr>
          <p:nvPr>
            <p:ph idx="1"/>
          </p:nvPr>
        </p:nvSpPr>
        <p:spPr>
          <a:xfrm>
            <a:off x="457200" y="1214422"/>
            <a:ext cx="8229600" cy="4911741"/>
          </a:xfrm>
        </p:spPr>
        <p:txBody>
          <a:bodyPr>
            <a:normAutofit fontScale="70000" lnSpcReduction="20000"/>
          </a:bodyPr>
          <a:lstStyle/>
          <a:p>
            <a:r>
              <a:rPr lang="ru-RU" dirty="0" smtClean="0"/>
              <a:t>Любая </a:t>
            </a:r>
            <a:r>
              <a:rPr lang="ru-RU" dirty="0"/>
              <a:t>команда прежде, чем начать действовать эффективно, в своем развитии неизбежно проходит 4 стадии. Это известная модель </a:t>
            </a:r>
            <a:r>
              <a:rPr lang="ru-RU" dirty="0" err="1"/>
              <a:t>Б.Такмена</a:t>
            </a:r>
            <a:r>
              <a:rPr lang="ru-RU" dirty="0"/>
              <a:t>.</a:t>
            </a:r>
          </a:p>
          <a:p>
            <a:pPr lvl="0"/>
            <a:r>
              <a:rPr lang="ru-RU" dirty="0"/>
              <a:t>Формирование (</a:t>
            </a:r>
            <a:r>
              <a:rPr lang="ru-RU" dirty="0" err="1"/>
              <a:t>Forming</a:t>
            </a:r>
            <a:r>
              <a:rPr lang="ru-RU" dirty="0"/>
              <a:t>)</a:t>
            </a:r>
          </a:p>
          <a:p>
            <a:pPr lvl="0"/>
            <a:r>
              <a:rPr lang="ru-RU" dirty="0" err="1"/>
              <a:t>Столконовение</a:t>
            </a:r>
            <a:r>
              <a:rPr lang="ru-RU" dirty="0"/>
              <a:t> (</a:t>
            </a:r>
            <a:r>
              <a:rPr lang="ru-RU" dirty="0" err="1"/>
              <a:t>Storming</a:t>
            </a:r>
            <a:r>
              <a:rPr lang="ru-RU" dirty="0"/>
              <a:t>)</a:t>
            </a:r>
          </a:p>
          <a:p>
            <a:pPr lvl="0"/>
            <a:r>
              <a:rPr lang="ru-RU" dirty="0"/>
              <a:t>Организация (</a:t>
            </a:r>
            <a:r>
              <a:rPr lang="ru-RU" dirty="0" err="1"/>
              <a:t>Norming</a:t>
            </a:r>
            <a:r>
              <a:rPr lang="ru-RU" dirty="0"/>
              <a:t>)</a:t>
            </a:r>
          </a:p>
          <a:p>
            <a:pPr lvl="0"/>
            <a:r>
              <a:rPr lang="ru-RU" dirty="0"/>
              <a:t>Эффективная работа (</a:t>
            </a:r>
            <a:r>
              <a:rPr lang="ru-RU" dirty="0" err="1"/>
              <a:t>Performing</a:t>
            </a:r>
            <a:r>
              <a:rPr lang="ru-RU" dirty="0"/>
              <a:t>)</a:t>
            </a:r>
          </a:p>
          <a:p>
            <a:r>
              <a:rPr lang="ru-RU" dirty="0"/>
              <a:t>На каждой из этих стадий целенаправленное воздействие на команду позволяет ей быстрее прийти к цели – эффективной работе.</a:t>
            </a:r>
          </a:p>
          <a:p>
            <a:r>
              <a:rPr lang="ru-RU" dirty="0"/>
              <a:t>Если мы правильно организовали работу по подготовке команды к работе на первых двух стадиях, то на стадии организации команда уже начинает сама вырабатывать свои правила и нормы взаимодействия.</a:t>
            </a:r>
          </a:p>
          <a:p>
            <a:pPr>
              <a:buNone/>
            </a:pPr>
            <a:r>
              <a:rPr lang="ru-RU" dirty="0" smtClean="0"/>
              <a:t>  Здесь </a:t>
            </a:r>
            <a:r>
              <a:rPr lang="ru-RU" dirty="0"/>
              <a:t>уже имеет смысл использовать </a:t>
            </a:r>
            <a:r>
              <a:rPr lang="ru-RU" dirty="0">
                <a:hlinkClick r:id="rId2"/>
              </a:rPr>
              <a:t>командный </a:t>
            </a:r>
            <a:r>
              <a:rPr lang="ru-RU" dirty="0" err="1">
                <a:hlinkClick r:id="rId2"/>
              </a:rPr>
              <a:t>коучинг</a:t>
            </a:r>
            <a:r>
              <a:rPr lang="ru-RU" dirty="0"/>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Зачем нужен командный </a:t>
            </a:r>
            <a:r>
              <a:rPr lang="ru-RU" b="1" dirty="0" err="1"/>
              <a:t>коучинг</a:t>
            </a:r>
            <a:r>
              <a:rPr lang="ru-RU" b="1" dirty="0"/>
              <a:t>?</a:t>
            </a:r>
            <a:endParaRPr lang="ru-RU" dirty="0"/>
          </a:p>
        </p:txBody>
      </p:sp>
      <p:sp>
        <p:nvSpPr>
          <p:cNvPr id="3" name="Содержимое 2"/>
          <p:cNvSpPr>
            <a:spLocks noGrp="1"/>
          </p:cNvSpPr>
          <p:nvPr>
            <p:ph idx="1"/>
          </p:nvPr>
        </p:nvSpPr>
        <p:spPr/>
        <p:txBody>
          <a:bodyPr>
            <a:normAutofit fontScale="40000" lnSpcReduction="20000"/>
          </a:bodyPr>
          <a:lstStyle/>
          <a:p>
            <a:r>
              <a:rPr lang="ru-RU" dirty="0"/>
              <a:t>Каждый, кто работает в более или менее крупной компании, знает, что многочисленные совещания, заседания рабочих групп, планерки, собрания могут превратиться в корпоративные кошмары. Они отнимают часы, дни  и недели драгоценного времени, а качество принимаемых решений оставляет желать лучшего. Зачастую это не просто расхитители времени, но и источники стрессов и подавленного настроения.</a:t>
            </a:r>
          </a:p>
          <a:p>
            <a:r>
              <a:rPr lang="ru-RU" dirty="0"/>
              <a:t>Как часто вы слышали от коллег восторженные отзывы о совещаниях и заседаниях? Как часто участники совещаний расходились с горящими глазами и желанием незамедлительно воплотить в жизнь принятые решения?</a:t>
            </a:r>
          </a:p>
          <a:p>
            <a:r>
              <a:rPr lang="ru-RU" dirty="0"/>
              <a:t>Гораздо чаще можно услышать: «Ну, вот, три часа заседали, так ничего и не решили. Зачем вообще было собираться? Слушать, как </a:t>
            </a:r>
            <a:r>
              <a:rPr lang="ru-RU" dirty="0" err="1"/>
              <a:t>Спичкин</a:t>
            </a:r>
            <a:r>
              <a:rPr lang="ru-RU" dirty="0"/>
              <a:t> с Синичкиным препираются? Хорошо, хоть мобильный интернет был под рукой».</a:t>
            </a:r>
          </a:p>
          <a:p>
            <a:r>
              <a:rPr lang="ru-RU" dirty="0"/>
              <a:t>Почему так происходит?</a:t>
            </a:r>
          </a:p>
          <a:p>
            <a:r>
              <a:rPr lang="ru-RU" dirty="0"/>
              <a:t>Потому что у каждого человека в группе есть свои взгляды, ценности, мотивация и опыт.</a:t>
            </a:r>
          </a:p>
          <a:p>
            <a:r>
              <a:rPr lang="ru-RU" dirty="0"/>
              <a:t>Если специально не заниматься интеграцией отдельных людей в слаженно действующую и ориентированную на достижение единой  цели команду, то эффективность групповой работы будет низкой, а сама группа неустойчивой.</a:t>
            </a:r>
          </a:p>
          <a:p>
            <a:r>
              <a:rPr lang="ru-RU" dirty="0"/>
              <a:t>Цели </a:t>
            </a:r>
            <a:r>
              <a:rPr lang="ru-RU" dirty="0" err="1"/>
              <a:t>коучинга</a:t>
            </a:r>
            <a:r>
              <a:rPr lang="ru-RU" dirty="0"/>
              <a:t> команд</a:t>
            </a:r>
          </a:p>
          <a:p>
            <a:pPr lvl="0"/>
            <a:r>
              <a:rPr lang="ru-RU" dirty="0"/>
              <a:t>Повышение результативности команд за счет выявления и наилучшего использования внутренних ресурсов (</a:t>
            </a:r>
            <a:r>
              <a:rPr lang="ru-RU" dirty="0" err="1"/>
              <a:t>компентенции</a:t>
            </a:r>
            <a:r>
              <a:rPr lang="ru-RU" dirty="0"/>
              <a:t>, ценности, мотивация, установки), концентрации на достижении главных целей, распределения ролей, улучшения внутригрупповой коммуникации</a:t>
            </a:r>
          </a:p>
          <a:p>
            <a:pPr lvl="0"/>
            <a:r>
              <a:rPr lang="ru-RU" dirty="0"/>
              <a:t>Содействие в постановке и достижении командных целей</a:t>
            </a:r>
          </a:p>
          <a:p>
            <a:pPr lvl="0"/>
            <a:r>
              <a:rPr lang="ru-RU" dirty="0"/>
              <a:t>Формирование эффективных команд</a:t>
            </a:r>
          </a:p>
          <a:p>
            <a:r>
              <a:rPr lang="ru-RU" dirty="0"/>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55000" lnSpcReduction="20000"/>
          </a:bodyPr>
          <a:lstStyle/>
          <a:p>
            <a:r>
              <a:rPr lang="ru-RU" dirty="0"/>
              <a:t>Цели </a:t>
            </a:r>
            <a:r>
              <a:rPr lang="ru-RU" dirty="0" err="1"/>
              <a:t>коучинга</a:t>
            </a:r>
            <a:r>
              <a:rPr lang="ru-RU" dirty="0"/>
              <a:t> руководителей </a:t>
            </a:r>
          </a:p>
          <a:p>
            <a:pPr lvl="0"/>
            <a:r>
              <a:rPr lang="ru-RU" dirty="0"/>
              <a:t>Повышение результативности руководителя за счет выявления и наилучшего использования внутренних ресурсов (</a:t>
            </a:r>
            <a:r>
              <a:rPr lang="ru-RU" dirty="0" err="1"/>
              <a:t>компентенции</a:t>
            </a:r>
            <a:r>
              <a:rPr lang="ru-RU" dirty="0"/>
              <a:t>, ценности, мотивация, установки), а также концентрации на достижении главных целей</a:t>
            </a:r>
          </a:p>
          <a:p>
            <a:pPr lvl="0"/>
            <a:r>
              <a:rPr lang="ru-RU" dirty="0"/>
              <a:t>Содействие в постановке и достижении индивидуальных целей и целей подразделения</a:t>
            </a:r>
          </a:p>
          <a:p>
            <a:pPr lvl="0"/>
            <a:r>
              <a:rPr lang="ru-RU" dirty="0"/>
              <a:t>Развитие </a:t>
            </a:r>
            <a:r>
              <a:rPr lang="ru-RU" dirty="0">
                <a:hlinkClick r:id="rId2"/>
              </a:rPr>
              <a:t>лидерских компетенций</a:t>
            </a:r>
            <a:r>
              <a:rPr lang="ru-RU" dirty="0"/>
              <a:t> и наиболее эффективных </a:t>
            </a:r>
            <a:r>
              <a:rPr lang="ru-RU" dirty="0">
                <a:hlinkClick r:id="rId3"/>
              </a:rPr>
              <a:t>стилей лидерства</a:t>
            </a:r>
            <a:endParaRPr lang="ru-RU" dirty="0"/>
          </a:p>
          <a:p>
            <a:pPr lvl="0"/>
            <a:r>
              <a:rPr lang="ru-RU" dirty="0"/>
              <a:t>Улучшение навыков управления временем</a:t>
            </a:r>
          </a:p>
          <a:p>
            <a:r>
              <a:rPr lang="ru-RU" dirty="0"/>
              <a:t>Для развития лидерских компетенций, улучшения навыков руководства, создания организационного климата, мотивирующего подчиненных на достижение результатов, предварительно проводится </a:t>
            </a:r>
            <a:r>
              <a:rPr lang="ru-RU" dirty="0">
                <a:hlinkClick r:id="rId4"/>
              </a:rPr>
              <a:t>диагностика организационного климата</a:t>
            </a:r>
            <a:r>
              <a:rPr lang="ru-RU" dirty="0"/>
              <a:t> и организуется получение руководителем обратной связи  от подчиненных и коллег по методу 360°.</a:t>
            </a:r>
          </a:p>
          <a:p>
            <a:r>
              <a:rPr lang="ru-RU" dirty="0"/>
              <a:t> </a:t>
            </a:r>
          </a:p>
          <a:p>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633394"/>
          </a:xfrm>
        </p:spPr>
        <p:txBody>
          <a:bodyPr>
            <a:normAutofit fontScale="90000"/>
          </a:bodyPr>
          <a:lstStyle/>
          <a:p>
            <a:pPr algn="ctr"/>
            <a:r>
              <a:rPr lang="ru-RU" b="1" dirty="0" smtClean="0"/>
              <a:t>Технологический консалтинг</a:t>
            </a:r>
            <a:endParaRPr lang="ru-RU" b="1" dirty="0"/>
          </a:p>
        </p:txBody>
      </p:sp>
      <p:sp>
        <p:nvSpPr>
          <p:cNvPr id="3" name="Содержимое 2"/>
          <p:cNvSpPr>
            <a:spLocks noGrp="1"/>
          </p:cNvSpPr>
          <p:nvPr>
            <p:ph idx="1"/>
          </p:nvPr>
        </p:nvSpPr>
        <p:spPr>
          <a:xfrm>
            <a:off x="457200" y="928670"/>
            <a:ext cx="8229600" cy="5197493"/>
          </a:xfrm>
        </p:spPr>
        <p:txBody>
          <a:bodyPr>
            <a:normAutofit fontScale="47500" lnSpcReduction="20000"/>
          </a:bodyPr>
          <a:lstStyle/>
          <a:p>
            <a:r>
              <a:rPr lang="ru-RU" b="1" dirty="0"/>
              <a:t>Как осуществляется передача HR технологий:</a:t>
            </a:r>
            <a:endParaRPr lang="ru-RU" dirty="0"/>
          </a:p>
          <a:p>
            <a:pPr lvl="0"/>
            <a:r>
              <a:rPr lang="ru-RU" dirty="0"/>
              <a:t>CFS </a:t>
            </a:r>
            <a:r>
              <a:rPr lang="ru-RU" dirty="0" err="1"/>
              <a:t>group</a:t>
            </a:r>
            <a:r>
              <a:rPr lang="ru-RU" dirty="0"/>
              <a:t> обсуждает проект с представителями HR подразделения и, если необходимо, с функциональными руководителями.</a:t>
            </a:r>
          </a:p>
          <a:p>
            <a:pPr lvl="0"/>
            <a:r>
              <a:rPr lang="ru-RU" dirty="0"/>
              <a:t>CFS </a:t>
            </a:r>
            <a:r>
              <a:rPr lang="ru-RU" dirty="0" err="1"/>
              <a:t>group</a:t>
            </a:r>
            <a:r>
              <a:rPr lang="ru-RU" dirty="0"/>
              <a:t> разрабатывает и передает компании пошаговое руководство по внедрению технологии (формат – озвученная презентация в </a:t>
            </a:r>
            <a:r>
              <a:rPr lang="ru-RU" dirty="0" err="1"/>
              <a:t>Power</a:t>
            </a:r>
            <a:r>
              <a:rPr lang="ru-RU" dirty="0"/>
              <a:t> </a:t>
            </a:r>
            <a:r>
              <a:rPr lang="ru-RU" dirty="0" err="1"/>
              <a:t>Point</a:t>
            </a:r>
            <a:r>
              <a:rPr lang="ru-RU" dirty="0"/>
              <a:t>) и шаблоны необходимых документов.</a:t>
            </a:r>
          </a:p>
          <a:p>
            <a:pPr lvl="0"/>
            <a:r>
              <a:rPr lang="ru-RU" dirty="0"/>
              <a:t>В зависимости от сложности проекта и уровня подготовки HR специалистов принимается решение о проведении консультационного семинара.</a:t>
            </a:r>
          </a:p>
          <a:p>
            <a:pPr lvl="0"/>
            <a:r>
              <a:rPr lang="ru-RU" dirty="0"/>
              <a:t>Эксперты CFS </a:t>
            </a:r>
            <a:r>
              <a:rPr lang="ru-RU" dirty="0" err="1"/>
              <a:t>group</a:t>
            </a:r>
            <a:r>
              <a:rPr lang="ru-RU" dirty="0"/>
              <a:t> осуществляют поддержку в режиме </a:t>
            </a:r>
            <a:r>
              <a:rPr lang="ru-RU" dirty="0" err="1"/>
              <a:t>онлайн</a:t>
            </a:r>
            <a:r>
              <a:rPr lang="ru-RU" dirty="0"/>
              <a:t> в ходе реализации проекта</a:t>
            </a:r>
            <a:r>
              <a:rPr lang="ru-RU" dirty="0" smtClean="0"/>
              <a:t>.</a:t>
            </a:r>
          </a:p>
          <a:p>
            <a:pPr lvl="0"/>
            <a:endParaRPr lang="ru-RU" dirty="0"/>
          </a:p>
          <a:p>
            <a:r>
              <a:rPr lang="ru-RU" b="1" dirty="0"/>
              <a:t>Какие HR технологии мы готовы передать:</a:t>
            </a:r>
            <a:endParaRPr lang="ru-RU" dirty="0"/>
          </a:p>
          <a:p>
            <a:pPr lvl="0"/>
            <a:r>
              <a:rPr lang="ru-RU" dirty="0"/>
              <a:t>построение системы должностей (</a:t>
            </a:r>
            <a:r>
              <a:rPr lang="ru-RU" dirty="0" err="1"/>
              <a:t>грейдов</a:t>
            </a:r>
            <a:r>
              <a:rPr lang="ru-RU" dirty="0"/>
              <a:t>)</a:t>
            </a:r>
          </a:p>
          <a:p>
            <a:pPr lvl="0"/>
            <a:r>
              <a:rPr lang="ru-RU" dirty="0"/>
              <a:t>моделирование компетенций</a:t>
            </a:r>
          </a:p>
          <a:p>
            <a:pPr lvl="0"/>
            <a:r>
              <a:rPr lang="ru-RU" dirty="0"/>
              <a:t>оценка по компетенциям</a:t>
            </a:r>
          </a:p>
          <a:p>
            <a:pPr lvl="0"/>
            <a:r>
              <a:rPr lang="ru-RU" dirty="0"/>
              <a:t>оценка лидерского потенциала компании</a:t>
            </a:r>
          </a:p>
          <a:p>
            <a:pPr lvl="0"/>
            <a:r>
              <a:rPr lang="ru-RU" dirty="0"/>
              <a:t>диагностика организационного климата</a:t>
            </a:r>
          </a:p>
          <a:p>
            <a:pPr lvl="0"/>
            <a:r>
              <a:rPr lang="ru-RU" dirty="0"/>
              <a:t>внутренний </a:t>
            </a:r>
            <a:r>
              <a:rPr lang="ru-RU" dirty="0" err="1"/>
              <a:t>брендинг</a:t>
            </a:r>
            <a:endParaRPr lang="ru-RU" dirty="0"/>
          </a:p>
          <a:p>
            <a:pPr lvl="0"/>
            <a:r>
              <a:rPr lang="ru-RU" dirty="0"/>
              <a:t>разработка и внедрение корпоративных ценностей</a:t>
            </a:r>
          </a:p>
          <a:p>
            <a:pPr lvl="0"/>
            <a:r>
              <a:rPr lang="ru-RU" dirty="0"/>
              <a:t>построение системы внутренних коммуникаций</a:t>
            </a:r>
          </a:p>
          <a:p>
            <a:pPr lvl="0"/>
            <a:r>
              <a:rPr lang="ru-RU" dirty="0"/>
              <a:t>Проведение опросов сотрудников</a:t>
            </a:r>
          </a:p>
          <a:p>
            <a:pPr lvl="0"/>
            <a:r>
              <a:rPr lang="ru-RU" dirty="0"/>
              <a:t>HR маркетинг</a:t>
            </a:r>
          </a:p>
          <a:p>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fontScale="90000"/>
          </a:bodyPr>
          <a:lstStyle/>
          <a:p>
            <a:r>
              <a:rPr lang="ru-RU" sz="2800" b="1" dirty="0" smtClean="0"/>
              <a:t>Требования к технологическому консалтингу</a:t>
            </a:r>
            <a:endParaRPr lang="ru-RU" sz="2800" b="1" dirty="0"/>
          </a:p>
        </p:txBody>
      </p:sp>
      <p:sp>
        <p:nvSpPr>
          <p:cNvPr id="3" name="Содержимое 2"/>
          <p:cNvSpPr>
            <a:spLocks noGrp="1"/>
          </p:cNvSpPr>
          <p:nvPr>
            <p:ph idx="1"/>
          </p:nvPr>
        </p:nvSpPr>
        <p:spPr>
          <a:xfrm>
            <a:off x="457200" y="928670"/>
            <a:ext cx="8229600" cy="5197493"/>
          </a:xfrm>
        </p:spPr>
        <p:txBody>
          <a:bodyPr>
            <a:normAutofit fontScale="40000" lnSpcReduction="20000"/>
          </a:bodyPr>
          <a:lstStyle/>
          <a:p>
            <a:r>
              <a:rPr lang="ru-RU" sz="3500" b="1" dirty="0" smtClean="0"/>
              <a:t>Требования к учреждению, </a:t>
            </a:r>
            <a:r>
              <a:rPr lang="ru-RU" sz="3500" b="1" dirty="0" err="1" smtClean="0"/>
              <a:t>оказывающейму</a:t>
            </a:r>
            <a:r>
              <a:rPr lang="ru-RU" sz="3500" b="1" dirty="0" smtClean="0"/>
              <a:t> услуги в области технологичного консалтинга:</a:t>
            </a:r>
            <a:r>
              <a:rPr lang="ru-RU" sz="3500" dirty="0" smtClean="0"/>
              <a:t> </a:t>
            </a:r>
          </a:p>
          <a:p>
            <a:pPr lvl="0"/>
            <a:r>
              <a:rPr lang="ru-RU" sz="3500" dirty="0" smtClean="0"/>
              <a:t>Наличие открытого прейскуранта на предоставляемые услуги с указанием их точной стоимости, сроков реализации и конкретных результатов. </a:t>
            </a:r>
          </a:p>
          <a:p>
            <a:pPr lvl="0"/>
            <a:r>
              <a:rPr lang="ru-RU" sz="3500" dirty="0" smtClean="0"/>
              <a:t>Передаваемая управленческая технология должна быть опробована и внедрена в систему управления компании-консультанта. </a:t>
            </a:r>
          </a:p>
          <a:p>
            <a:pPr lvl="0"/>
            <a:r>
              <a:rPr lang="ru-RU" sz="3500" dirty="0" smtClean="0"/>
              <a:t>Проекты реализуются на основе единой технологии, включающей мозговые штурмы с полным погружением команды Заказчика и отрывом от производства, а также обучающие тренинги по выработке у участников проекта необходимых знаний и навыков.</a:t>
            </a:r>
          </a:p>
          <a:p>
            <a:pPr lvl="0">
              <a:buNone/>
            </a:pPr>
            <a:r>
              <a:rPr lang="ru-RU" sz="3500" dirty="0" smtClean="0"/>
              <a:t> </a:t>
            </a:r>
          </a:p>
          <a:p>
            <a:r>
              <a:rPr lang="ru-RU" sz="3500" b="1" dirty="0" smtClean="0"/>
              <a:t>Требования к технологии, по которой оказывает услуги "технологичный консультант":</a:t>
            </a:r>
            <a:r>
              <a:rPr lang="ru-RU" sz="3500" dirty="0" smtClean="0"/>
              <a:t> </a:t>
            </a:r>
          </a:p>
          <a:p>
            <a:pPr lvl="0"/>
            <a:r>
              <a:rPr lang="ru-RU" sz="3500" dirty="0" smtClean="0"/>
              <a:t>Методология предоставления услуг описана и доступна для изучения. </a:t>
            </a:r>
          </a:p>
          <a:p>
            <a:pPr lvl="0"/>
            <a:r>
              <a:rPr lang="ru-RU" sz="3500" dirty="0" smtClean="0"/>
              <a:t>Управленческая технология передается таким образом, чтобы команда управленцев могла самостоятельно ее внедрить и в дальнейшем развивать. </a:t>
            </a:r>
          </a:p>
          <a:p>
            <a:pPr lvl="0"/>
            <a:r>
              <a:rPr lang="ru-RU" sz="3500" dirty="0" smtClean="0"/>
              <a:t>Результаты, сроки и цена услуг фиксированы для всех клиентов и доступны в официальном прайс-листе. </a:t>
            </a:r>
          </a:p>
          <a:p>
            <a:pPr lvl="0"/>
            <a:r>
              <a:rPr lang="ru-RU" sz="3500" dirty="0" smtClean="0"/>
              <a:t>Типовой проект технологичного консалтинга состоит из отдельных этапов продолжительностью не более нескольких дней каждый, при этом каждый этап имеет самостоятельные результаты, легко стыкующиеся друг с другом и складывающиеся в единый результат по завершению проекта.</a:t>
            </a:r>
          </a:p>
          <a:p>
            <a:pPr lvl="0">
              <a:buNone/>
            </a:pPr>
            <a:r>
              <a:rPr lang="ru-RU" sz="3500" dirty="0" smtClean="0"/>
              <a:t> </a:t>
            </a:r>
          </a:p>
          <a:p>
            <a:r>
              <a:rPr lang="ru-RU" sz="3500" b="1" dirty="0" smtClean="0"/>
              <a:t>Результаты проекта по технологичному консалтингу:</a:t>
            </a:r>
            <a:r>
              <a:rPr lang="ru-RU" sz="3500" dirty="0" smtClean="0"/>
              <a:t> </a:t>
            </a:r>
          </a:p>
          <a:p>
            <a:pPr lvl="0"/>
            <a:r>
              <a:rPr lang="ru-RU" sz="3500" dirty="0" smtClean="0"/>
              <a:t>Управленцы объединены в команду, и имеют единое видение изменений, разделяют ключевые ценности бизнеса собственников. </a:t>
            </a:r>
          </a:p>
          <a:p>
            <a:pPr lvl="0"/>
            <a:r>
              <a:rPr lang="ru-RU" sz="3500" dirty="0" smtClean="0"/>
              <a:t>Участникам проекта передана управленческая технология в объеме таких знаний и навыков, которые позволят ее самостоятельно внедрить и развивать в будущем. </a:t>
            </a:r>
          </a:p>
          <a:p>
            <a:pPr lvl="0"/>
            <a:r>
              <a:rPr lang="ru-RU" sz="3500" dirty="0" smtClean="0"/>
              <a:t>Сформулированы необходимые регламентные документы. </a:t>
            </a:r>
          </a:p>
          <a:p>
            <a:pPr lvl="0"/>
            <a:r>
              <a:rPr lang="ru-RU" sz="3500" dirty="0" smtClean="0"/>
              <a:t>Сотрудникам передан заряд оптимизма и энергии для дальнейшего внедрения изменений</a:t>
            </a:r>
            <a:r>
              <a:rPr lang="ru-RU" dirty="0" smtClean="0"/>
              <a:t>. </a:t>
            </a: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normAutofit/>
          </a:bodyPr>
          <a:lstStyle/>
          <a:p>
            <a:r>
              <a:rPr lang="ru-RU" sz="2800" b="1" dirty="0" smtClean="0"/>
              <a:t>Лидер: организаторские способности</a:t>
            </a:r>
            <a:endParaRPr lang="ru-RU" sz="2800" b="1" dirty="0"/>
          </a:p>
        </p:txBody>
      </p:sp>
      <p:sp>
        <p:nvSpPr>
          <p:cNvPr id="3" name="Содержимое 2"/>
          <p:cNvSpPr>
            <a:spLocks noGrp="1"/>
          </p:cNvSpPr>
          <p:nvPr>
            <p:ph idx="1"/>
          </p:nvPr>
        </p:nvSpPr>
        <p:spPr>
          <a:xfrm>
            <a:off x="457200" y="1142984"/>
            <a:ext cx="8229600" cy="4983179"/>
          </a:xfrm>
        </p:spPr>
        <p:txBody>
          <a:bodyPr>
            <a:normAutofit fontScale="25000" lnSpcReduction="20000"/>
          </a:bodyPr>
          <a:lstStyle/>
          <a:p>
            <a:r>
              <a:rPr lang="ru-RU" sz="5600" dirty="0" smtClean="0"/>
              <a:t>Как показали исследования российского психолога Л. И. Уманского, организаторские способности характеризуют </a:t>
            </a:r>
            <a:r>
              <a:rPr lang="ru-RU" sz="5600" b="1" dirty="0" smtClean="0"/>
              <a:t>психологическая избирательность, практически-психологическая направленность ума, психологический такт, социальная энергичность, требовательность, критичность и склонность к организаторской деятельности.</a:t>
            </a:r>
          </a:p>
          <a:p>
            <a:r>
              <a:rPr lang="ru-RU" sz="6400" b="1" dirty="0" smtClean="0"/>
              <a:t>Под психологической избирательностью</a:t>
            </a:r>
            <a:r>
              <a:rPr lang="ru-RU" sz="6400" dirty="0" smtClean="0"/>
              <a:t> </a:t>
            </a:r>
            <a:r>
              <a:rPr lang="ru-RU" sz="5600" dirty="0" smtClean="0"/>
              <a:t>понимается способность менеджера как организатора наиболее полно и глубоко отражать психологию организуемой группы в процессе решения ею </a:t>
            </a:r>
            <a:r>
              <a:rPr lang="ru-RU" sz="5600" dirty="0" err="1" smtClean="0"/>
              <a:t>общегрупповой</a:t>
            </a:r>
            <a:r>
              <a:rPr lang="ru-RU" sz="5600" dirty="0" smtClean="0"/>
              <a:t> задачи. Она характеризуется следующими параметрами:</a:t>
            </a:r>
          </a:p>
          <a:p>
            <a:pPr lvl="0"/>
            <a:r>
              <a:rPr lang="ru-RU" sz="5600" dirty="0" smtClean="0"/>
              <a:t>повторяющимися фактами быстрого, одновременного, «свернутого», часто </a:t>
            </a:r>
            <a:r>
              <a:rPr lang="ru-RU" sz="5600" dirty="0" err="1" smtClean="0"/>
              <a:t>невербализованного</a:t>
            </a:r>
            <a:r>
              <a:rPr lang="ru-RU" sz="5600" dirty="0" smtClean="0"/>
              <a:t> и неосознанного отражения психологических особенностей и состояний других людей;</a:t>
            </a:r>
          </a:p>
          <a:p>
            <a:pPr lvl="0"/>
            <a:r>
              <a:rPr lang="ru-RU" sz="5600" dirty="0" smtClean="0"/>
              <a:t>сопереживанием человеком тому, что переживают, чувствуют другие люди, своего рода эмоциональной синхронностью;</a:t>
            </a:r>
          </a:p>
          <a:p>
            <a:pPr lvl="0"/>
            <a:r>
              <a:rPr lang="ru-RU" sz="5600" dirty="0" smtClean="0"/>
              <a:t>высокой чувствительностью и восприимчивостью описания и демонстрации психологических объектов по рассказам, книгам, произведениям живописи, театральным постановкам, кинокартинам;</a:t>
            </a:r>
          </a:p>
          <a:p>
            <a:pPr lvl="0"/>
            <a:r>
              <a:rPr lang="ru-RU" sz="5600" dirty="0" smtClean="0"/>
              <a:t>быстрой возможностью адекватно характеризовать психологические особенности людей, меткость и характерность словесных и мимических их «фотографий»;</a:t>
            </a:r>
          </a:p>
          <a:p>
            <a:pPr lvl="0"/>
            <a:r>
              <a:rPr lang="ru-RU" sz="5600" dirty="0" smtClean="0"/>
              <a:t>преимущественным выбором психологических объектов из многих других, одновременно действующих на испытуемого, и избирательностью общения;</a:t>
            </a:r>
          </a:p>
          <a:p>
            <a:pPr lvl="0"/>
            <a:r>
              <a:rPr lang="ru-RU" sz="5600" dirty="0" smtClean="0"/>
              <a:t>избирательно-психологической памятью и наблюдательностью, ярко проявляющимися и проверяющимися в наблюдении, в сочинениях и беседах, в решении организаторских задач;</a:t>
            </a:r>
          </a:p>
          <a:p>
            <a:pPr lvl="0"/>
            <a:r>
              <a:rPr lang="ru-RU" sz="5600" dirty="0" smtClean="0"/>
              <a:t>склонностью к психологическому анализу, объяснением поведения и поступков других людей и своих собственных (не смешивать с «копанием» в самом себе, с самоанализом, замыкающим человека в собственных переживаниях);</a:t>
            </a:r>
          </a:p>
          <a:p>
            <a:pPr lvl="0"/>
            <a:r>
              <a:rPr lang="ru-RU" sz="5600" dirty="0" smtClean="0"/>
              <a:t>глубокой убежденностью в силах, способностях, возможностях коллектива людей, выдвижением этого фактора на ведущее, определяющее место для достижения целей деятельности;</a:t>
            </a:r>
          </a:p>
          <a:p>
            <a:pPr lvl="0"/>
            <a:r>
              <a:rPr lang="ru-RU" sz="5600" dirty="0" smtClean="0"/>
              <a:t>способностью мысленно поставить себя в психологическую ситуацию другого человека, думать как бы за него, рассуждать «с его точки зрения», задавая себе вопрос: «А как я поступил бы в этой ситуации, будучи на его месте?».</a:t>
            </a:r>
          </a:p>
          <a:p>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normAutofit/>
          </a:bodyPr>
          <a:lstStyle/>
          <a:p>
            <a:r>
              <a:rPr lang="ru-RU" sz="2400" b="1" dirty="0" smtClean="0"/>
              <a:t>Практически-психологический ум</a:t>
            </a:r>
            <a:endParaRPr lang="ru-RU" sz="2400" dirty="0"/>
          </a:p>
        </p:txBody>
      </p:sp>
      <p:sp>
        <p:nvSpPr>
          <p:cNvPr id="3" name="Содержимое 2"/>
          <p:cNvSpPr>
            <a:spLocks noGrp="1"/>
          </p:cNvSpPr>
          <p:nvPr>
            <p:ph idx="1"/>
          </p:nvPr>
        </p:nvSpPr>
        <p:spPr>
          <a:xfrm>
            <a:off x="457200" y="1214422"/>
            <a:ext cx="8229600" cy="4911741"/>
          </a:xfrm>
        </p:spPr>
        <p:txBody>
          <a:bodyPr>
            <a:normAutofit fontScale="47500" lnSpcReduction="20000"/>
          </a:bodyPr>
          <a:lstStyle/>
          <a:p>
            <a:r>
              <a:rPr lang="ru-RU" dirty="0" smtClean="0"/>
              <a:t>Имеет следующие проявления:</a:t>
            </a:r>
          </a:p>
          <a:p>
            <a:pPr lvl="0"/>
            <a:r>
              <a:rPr lang="ru-RU" dirty="0" smtClean="0"/>
              <a:t>распределение обязанностей коллективной деятельности с учетом индивидуальных особенностей людей (например, усвоив правило распределения обязанностей, его выполняют при решении организаторских задач и неспособные, и способные организаторы, однако первые делают это механически, а вторые — исходя из индивидуальных особенностей персонала);</a:t>
            </a:r>
          </a:p>
          <a:p>
            <a:pPr lvl="0"/>
            <a:r>
              <a:rPr lang="ru-RU" dirty="0" smtClean="0"/>
              <a:t>быструю ориентацию в ситуациях, требующих практического применения знаний людей, в решении ситуаций «дела— люди», «</a:t>
            </a:r>
            <a:r>
              <a:rPr lang="ru-RU" dirty="0" err="1" smtClean="0"/>
              <a:t>люди</a:t>
            </a:r>
            <a:r>
              <a:rPr lang="ru-RU" dirty="0" smtClean="0"/>
              <a:t> — дела»;</a:t>
            </a:r>
          </a:p>
          <a:p>
            <a:pPr lvl="0"/>
            <a:r>
              <a:rPr lang="ru-RU" dirty="0" smtClean="0"/>
              <a:t>находчивость в применении психологического состояния, настроения людей к данным условиям жизни и деятельности;</a:t>
            </a:r>
          </a:p>
          <a:p>
            <a:pPr lvl="0"/>
            <a:r>
              <a:rPr lang="ru-RU" dirty="0" smtClean="0"/>
              <a:t>способность находить пути и способы заинтересовать людей делом, а также моральные и материальные стимулы этой заинтересованности (в этом показателе практически-психологический ум наиболее ярко проявляется в деятельности, которая не представляет для организуемых непосредственного интереса);</a:t>
            </a:r>
          </a:p>
          <a:p>
            <a:pPr lvl="0"/>
            <a:r>
              <a:rPr lang="ru-RU" dirty="0" smtClean="0"/>
              <a:t>учет взаимоотношений, личных симпатий и антипатий, психологических различий людей для выполнения совместной деятельности;</a:t>
            </a:r>
          </a:p>
          <a:p>
            <a:pPr lvl="0"/>
            <a:r>
              <a:rPr lang="ru-RU" dirty="0" smtClean="0"/>
              <a:t>высокую степень </a:t>
            </a:r>
            <a:r>
              <a:rPr lang="ru-RU" dirty="0" err="1" smtClean="0"/>
              <a:t>обучаемости</a:t>
            </a:r>
            <a:r>
              <a:rPr lang="ru-RU" dirty="0" smtClean="0"/>
              <a:t> при формировании организаторских знаний, навыков и умений;</a:t>
            </a:r>
          </a:p>
          <a:p>
            <a:pPr lvl="0"/>
            <a:r>
              <a:rPr lang="ru-RU" dirty="0" smtClean="0"/>
              <a:t>тенденцию решать практические вопросы с учетом возможностей персонала путем своеобразной мысленной «прикидки», «</a:t>
            </a:r>
            <a:r>
              <a:rPr lang="ru-RU" dirty="0" err="1" smtClean="0"/>
              <a:t>примеривания</a:t>
            </a:r>
            <a:r>
              <a:rPr lang="ru-RU" dirty="0" smtClean="0"/>
              <a:t>», «взвешивания» соответствия задач практики возможностям исполнителей.</a:t>
            </a:r>
          </a:p>
          <a:p>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ru-RU" b="1" dirty="0" smtClean="0"/>
              <a:t>Психологический такт</a:t>
            </a:r>
            <a:endParaRPr lang="ru-RU" dirty="0"/>
          </a:p>
        </p:txBody>
      </p:sp>
      <p:sp>
        <p:nvSpPr>
          <p:cNvPr id="3" name="Содержимое 2"/>
          <p:cNvSpPr>
            <a:spLocks noGrp="1"/>
          </p:cNvSpPr>
          <p:nvPr>
            <p:ph idx="1"/>
          </p:nvPr>
        </p:nvSpPr>
        <p:spPr>
          <a:xfrm>
            <a:off x="457200" y="1214422"/>
            <a:ext cx="8229600" cy="4911741"/>
          </a:xfrm>
        </p:spPr>
        <p:txBody>
          <a:bodyPr>
            <a:normAutofit fontScale="47500" lnSpcReduction="20000"/>
          </a:bodyPr>
          <a:lstStyle/>
          <a:p>
            <a:r>
              <a:rPr lang="ru-RU" dirty="0" smtClean="0"/>
              <a:t>Подразумевает следующие качества личности руководителя:</a:t>
            </a:r>
          </a:p>
          <a:p>
            <a:pPr lvl="0"/>
            <a:r>
              <a:rPr lang="ru-RU" dirty="0" smtClean="0"/>
              <a:t>чувство меры во взаимоотношениях и взаимодействиях с людьми — наиболее общий показатель, подчеркивающий именно те рамки, выход за которые нарушает взаимный контакт организатора и организуемых;</a:t>
            </a:r>
          </a:p>
          <a:p>
            <a:pPr lvl="0"/>
            <a:r>
              <a:rPr lang="ru-RU" dirty="0" smtClean="0"/>
              <a:t>речевую адаптацию к разным людям, отсутствие «речевого шаблона» и грубого приспособленчества, речевую находчивость при первой встрече;</a:t>
            </a:r>
          </a:p>
          <a:p>
            <a:pPr lvl="0"/>
            <a:r>
              <a:rPr lang="ru-RU" dirty="0" smtClean="0"/>
              <a:t>общение с людьми в зависимости от индивидуально-психологических особенностей;</a:t>
            </a:r>
          </a:p>
          <a:p>
            <a:pPr lvl="0"/>
            <a:r>
              <a:rPr lang="ru-RU" dirty="0" smtClean="0"/>
              <a:t>чувство ситуации;</a:t>
            </a:r>
          </a:p>
          <a:p>
            <a:pPr lvl="0"/>
            <a:r>
              <a:rPr lang="ru-RU" dirty="0" smtClean="0"/>
              <a:t>учет внешних обстоятельств, влияющих на взаимоотношения персонала;</a:t>
            </a:r>
          </a:p>
          <a:p>
            <a:pPr lvl="0"/>
            <a:r>
              <a:rPr lang="ru-RU" dirty="0" smtClean="0"/>
              <a:t>чуткость, внимательность, участливость в отношении к людям. Простота, естественность в общении, способность оставаться всегда самим собой в отношениях с людьми, отсутствие наигранности, нарочитости поведения;</a:t>
            </a:r>
          </a:p>
          <a:p>
            <a:pPr lvl="0"/>
            <a:r>
              <a:rPr lang="ru-RU" dirty="0" smtClean="0"/>
              <a:t>чувство справедливости, объективность подхода к организуемым, способность показать и доказать эту объективность.</a:t>
            </a:r>
          </a:p>
          <a:p>
            <a:r>
              <a:rPr lang="ru-RU" dirty="0" smtClean="0"/>
              <a:t>Рассмотренные выше три свойства личности (психологическая избирательность, практически-психологический ум и психологический такт) составляют своеобразное групповое единство. Это групповое специфическое качество личности организатора может быть названо «организаторским чутьем», термином, заимствованным из характеристики организаторского таланта. Организаторское чутье понимается как действенное избирательное отражение руководителем феноменов социально-психологической объективной деятельности.</a:t>
            </a:r>
          </a:p>
          <a:p>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fontScale="90000"/>
          </a:bodyPr>
          <a:lstStyle/>
          <a:p>
            <a:r>
              <a:rPr lang="ru-RU" sz="3100" dirty="0" smtClean="0"/>
              <a:t>Способность к эмоционально-волевому воздействи</a:t>
            </a:r>
            <a:r>
              <a:rPr lang="ru-RU" sz="3100" dirty="0"/>
              <a:t>ю</a:t>
            </a:r>
            <a:endParaRPr lang="ru-RU" dirty="0"/>
          </a:p>
        </p:txBody>
      </p:sp>
      <p:sp>
        <p:nvSpPr>
          <p:cNvPr id="3" name="Содержимое 2"/>
          <p:cNvSpPr>
            <a:spLocks noGrp="1"/>
          </p:cNvSpPr>
          <p:nvPr>
            <p:ph idx="1"/>
          </p:nvPr>
        </p:nvSpPr>
        <p:spPr>
          <a:xfrm>
            <a:off x="457200" y="1214422"/>
            <a:ext cx="8229600" cy="4911741"/>
          </a:xfrm>
        </p:spPr>
        <p:txBody>
          <a:bodyPr>
            <a:normAutofit fontScale="40000" lnSpcReduction="20000"/>
          </a:bodyPr>
          <a:lstStyle/>
          <a:p>
            <a:r>
              <a:rPr lang="ru-RU" sz="3500" dirty="0" smtClean="0"/>
              <a:t>Это качество дает ему возможность воздействовать на других людей, </a:t>
            </a:r>
            <a:r>
              <a:rPr lang="ru-RU" sz="3500" dirty="0" err="1" smtClean="0"/>
              <a:t>мобилизовывать</a:t>
            </a:r>
            <a:r>
              <a:rPr lang="ru-RU" sz="3500" dirty="0" smtClean="0"/>
              <a:t>, объединять, сплачивать и направлять их совместные усилия на достижение общих целей. Способность к эмоционально-волевому воздействию включает в себя социальную энергичность, требовательность и критичность. Остановимся на этих характеристиках более подробно.</a:t>
            </a:r>
          </a:p>
          <a:p>
            <a:endParaRPr lang="ru-RU" dirty="0" smtClean="0"/>
          </a:p>
          <a:p>
            <a:r>
              <a:rPr lang="ru-RU" sz="3500" b="1" dirty="0" smtClean="0"/>
              <a:t>Социальная энергичность</a:t>
            </a:r>
            <a:r>
              <a:rPr lang="ru-RU" sz="3500" dirty="0" smtClean="0"/>
              <a:t> имеет такие показатели:</a:t>
            </a:r>
          </a:p>
          <a:p>
            <a:pPr lvl="0"/>
            <a:r>
              <a:rPr lang="ru-RU" dirty="0" smtClean="0"/>
              <a:t>эмоционально-речевое воздействие, проявляющееся в различных эмоциональных формах речи, — в акцентном членении фразы, в интонации (высоте тона, громкости, тембре голоса), в ударениях и паузах;</a:t>
            </a:r>
          </a:p>
          <a:p>
            <a:pPr lvl="0"/>
            <a:r>
              <a:rPr lang="ru-RU" dirty="0" smtClean="0"/>
              <a:t>волевое побуждение, проявляющееся в речевой, мимической и пантомимической форме (жесте, взгляде, позе, выражении лица). Владение речевой функцией волевого побуждения выражается в способности организатора пользоваться многими словесными формами — просьбой, пожеланием, советом, призывом, убеждением, внушением, требованием, распоряжением, приказом и т. д.;</a:t>
            </a:r>
          </a:p>
          <a:p>
            <a:pPr lvl="0"/>
            <a:r>
              <a:rPr lang="ru-RU" dirty="0" smtClean="0"/>
              <a:t>способность воздействовать на других своим отношением к людям, делам, событиям, а также передавать это отношение, «заражать» им других;</a:t>
            </a:r>
          </a:p>
          <a:p>
            <a:pPr lvl="0"/>
            <a:r>
              <a:rPr lang="ru-RU" dirty="0" smtClean="0"/>
              <a:t>логическую убедительность воздействия словом и делом, способность показать причинную связь явлений, доказать логическую последовательность в речевой и практически-деятельной формах;</a:t>
            </a:r>
          </a:p>
          <a:p>
            <a:pPr lvl="0"/>
            <a:r>
              <a:rPr lang="ru-RU" dirty="0" smtClean="0"/>
              <a:t>практически-деятельную форму воздействия, проявляющуюся в том, что организатор сам показывает, как выполнить дело, которое он поручает другим, начинает его, включается в него в трудные минуты, действует личным примером;</a:t>
            </a:r>
          </a:p>
          <a:p>
            <a:pPr lvl="0"/>
            <a:r>
              <a:rPr lang="ru-RU" dirty="0" smtClean="0"/>
              <a:t>уверенность в своих силах, большую веру в дело, в возможность его осуществления, оптимизм, бодрость духа;</a:t>
            </a:r>
          </a:p>
          <a:p>
            <a:pPr lvl="0"/>
            <a:r>
              <a:rPr lang="ru-RU" dirty="0" smtClean="0"/>
              <a:t>правильный и быстрый выбор момента решающего воздействия, смелость и напористость в трудной ситуации, способность пойти на риск.</a:t>
            </a:r>
          </a:p>
          <a:p>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a:bodyPr>
          <a:lstStyle/>
          <a:p>
            <a:r>
              <a:rPr lang="ru-RU" sz="2800" b="1" dirty="0" smtClean="0"/>
              <a:t>Требовательность</a:t>
            </a:r>
            <a:r>
              <a:rPr lang="ru-RU" sz="2800" dirty="0" smtClean="0"/>
              <a:t> как свойство личности</a:t>
            </a:r>
            <a:endParaRPr lang="ru-RU" sz="2800" dirty="0"/>
          </a:p>
        </p:txBody>
      </p:sp>
      <p:sp>
        <p:nvSpPr>
          <p:cNvPr id="3" name="Содержимое 2"/>
          <p:cNvSpPr>
            <a:spLocks noGrp="1"/>
          </p:cNvSpPr>
          <p:nvPr>
            <p:ph idx="1"/>
          </p:nvPr>
        </p:nvSpPr>
        <p:spPr>
          <a:xfrm>
            <a:off x="457200" y="1071546"/>
            <a:ext cx="8229600" cy="5054617"/>
          </a:xfrm>
        </p:spPr>
        <p:txBody>
          <a:bodyPr>
            <a:normAutofit fontScale="47500" lnSpcReduction="20000"/>
          </a:bodyPr>
          <a:lstStyle/>
          <a:p>
            <a:r>
              <a:rPr lang="ru-RU" b="1" dirty="0" smtClean="0"/>
              <a:t>Требовательность</a:t>
            </a:r>
            <a:r>
              <a:rPr lang="ru-RU" dirty="0" smtClean="0"/>
              <a:t> как свойство личности. Она выражается в таких показателях, как:</a:t>
            </a:r>
          </a:p>
          <a:p>
            <a:pPr lvl="0"/>
            <a:r>
              <a:rPr lang="ru-RU" dirty="0" smtClean="0"/>
              <a:t>смелость предъявления требований;</a:t>
            </a:r>
          </a:p>
          <a:p>
            <a:pPr lvl="0"/>
            <a:r>
              <a:rPr lang="ru-RU" dirty="0" smtClean="0"/>
              <a:t>постоянство предъявления требований, их устойчивый, </a:t>
            </a:r>
            <a:r>
              <a:rPr lang="ru-RU" dirty="0" err="1" smtClean="0"/>
              <a:t>неэпизодический</a:t>
            </a:r>
            <a:r>
              <a:rPr lang="ru-RU" dirty="0" smtClean="0"/>
              <a:t> характер;</a:t>
            </a:r>
          </a:p>
          <a:p>
            <a:pPr lvl="0"/>
            <a:r>
              <a:rPr lang="ru-RU" dirty="0" smtClean="0"/>
              <a:t>гибкость предъявления требований в зависимости от сложившейся ситуации, конкретной обстановки;</a:t>
            </a:r>
          </a:p>
          <a:p>
            <a:pPr lvl="0"/>
            <a:r>
              <a:rPr lang="ru-RU" dirty="0" smtClean="0"/>
              <a:t>самостоятельность требований, их </a:t>
            </a:r>
            <a:r>
              <a:rPr lang="ru-RU" dirty="0" err="1" smtClean="0"/>
              <a:t>невнушенный</a:t>
            </a:r>
            <a:r>
              <a:rPr lang="ru-RU" dirty="0" smtClean="0"/>
              <a:t> характер;</a:t>
            </a:r>
          </a:p>
          <a:p>
            <a:pPr lvl="0"/>
            <a:r>
              <a:rPr lang="ru-RU" dirty="0" smtClean="0"/>
              <a:t>категоричность, непререкаемость требований;</a:t>
            </a:r>
          </a:p>
          <a:p>
            <a:pPr lvl="0"/>
            <a:r>
              <a:rPr lang="ru-RU" dirty="0" smtClean="0"/>
              <a:t>разнообразие форм выражения требований, особенно способность преподнести их в форме шутки, остроумного замечания, сарказма;</a:t>
            </a:r>
          </a:p>
          <a:p>
            <a:pPr lvl="0"/>
            <a:r>
              <a:rPr lang="ru-RU" dirty="0" smtClean="0"/>
              <a:t>индивидуализация требований в зависимости от постоянных и временных психологических особенностей и состояния персонала.</a:t>
            </a:r>
          </a:p>
          <a:p>
            <a:r>
              <a:rPr lang="ru-RU" b="1" dirty="0" smtClean="0"/>
              <a:t>Индикаторами критичности являются:</a:t>
            </a:r>
          </a:p>
          <a:p>
            <a:pPr lvl="0"/>
            <a:r>
              <a:rPr lang="ru-RU" dirty="0" smtClean="0"/>
              <a:t>критическая наблюдательность как умение увидеть и выделить недостатки;</a:t>
            </a:r>
          </a:p>
          <a:p>
            <a:pPr lvl="0"/>
            <a:r>
              <a:rPr lang="ru-RU" dirty="0" smtClean="0"/>
              <a:t>самостоятельность критичности;</a:t>
            </a:r>
          </a:p>
          <a:p>
            <a:pPr lvl="0"/>
            <a:r>
              <a:rPr lang="ru-RU" dirty="0" smtClean="0"/>
              <a:t>легкость критического анализа;</a:t>
            </a:r>
          </a:p>
          <a:p>
            <a:pPr lvl="0"/>
            <a:r>
              <a:rPr lang="ru-RU" dirty="0" smtClean="0"/>
              <a:t>логичность и аргументированность критических замечаний;</a:t>
            </a:r>
          </a:p>
          <a:p>
            <a:pPr lvl="0"/>
            <a:r>
              <a:rPr lang="ru-RU" dirty="0" smtClean="0"/>
              <a:t>прямота и смелость критичности (без жалоб и критиканства);</a:t>
            </a:r>
          </a:p>
          <a:p>
            <a:pPr lvl="0"/>
            <a:r>
              <a:rPr lang="ru-RU" dirty="0" smtClean="0"/>
              <a:t>глубина и существенность критических замечаний по содержанию;</a:t>
            </a:r>
          </a:p>
          <a:p>
            <a:pPr lvl="0"/>
            <a:r>
              <a:rPr lang="ru-RU" dirty="0" smtClean="0"/>
              <a:t>постоянство, </a:t>
            </a:r>
            <a:r>
              <a:rPr lang="ru-RU" dirty="0" err="1" smtClean="0"/>
              <a:t>неэпизодичность</a:t>
            </a:r>
            <a:r>
              <a:rPr lang="ru-RU" dirty="0" smtClean="0"/>
              <a:t> критических высказываний о недостатках, о состоянии дел и действиях людей (без придирчивости);</a:t>
            </a:r>
          </a:p>
          <a:p>
            <a:pPr lvl="0"/>
            <a:r>
              <a:rPr lang="ru-RU" dirty="0" smtClean="0"/>
              <a:t>доброжелательность.</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14290"/>
            <a:ext cx="8229600" cy="571504"/>
          </a:xfrm>
        </p:spPr>
        <p:txBody>
          <a:bodyPr>
            <a:normAutofit/>
          </a:bodyPr>
          <a:lstStyle/>
          <a:p>
            <a:r>
              <a:rPr lang="ru-RU" sz="2700" b="1" dirty="0" smtClean="0"/>
              <a:t>Что такое организационный климат</a:t>
            </a:r>
            <a:r>
              <a:rPr lang="ru-RU" sz="3100" b="1" dirty="0" smtClean="0"/>
              <a:t>?</a:t>
            </a:r>
            <a:endParaRPr lang="ru-RU" sz="3100" b="1" dirty="0"/>
          </a:p>
        </p:txBody>
      </p:sp>
      <p:sp>
        <p:nvSpPr>
          <p:cNvPr id="3" name="Содержимое 2"/>
          <p:cNvSpPr>
            <a:spLocks noGrp="1"/>
          </p:cNvSpPr>
          <p:nvPr>
            <p:ph idx="1"/>
          </p:nvPr>
        </p:nvSpPr>
        <p:spPr>
          <a:xfrm>
            <a:off x="457200" y="1071546"/>
            <a:ext cx="8229600" cy="5085414"/>
          </a:xfrm>
        </p:spPr>
        <p:txBody>
          <a:bodyPr>
            <a:normAutofit fontScale="70000" lnSpcReduction="20000"/>
          </a:bodyPr>
          <a:lstStyle/>
          <a:p>
            <a:r>
              <a:rPr lang="ru-RU" b="1" dirty="0"/>
              <a:t>Организационный климат</a:t>
            </a:r>
            <a:r>
              <a:rPr lang="ru-RU" dirty="0"/>
              <a:t> – комплекс параметров, которые определяют рабочую атмосферу в компании или отдельных ее подразделениях и напрямую влияют на эффективность работы сотрудников.</a:t>
            </a:r>
          </a:p>
          <a:p>
            <a:r>
              <a:rPr lang="ru-RU" dirty="0"/>
              <a:t>Организационный климат </a:t>
            </a:r>
            <a:r>
              <a:rPr lang="ru-RU" b="1" dirty="0"/>
              <a:t>оказывает непосредственное влияние на мотивацию сотрудников</a:t>
            </a:r>
            <a:r>
              <a:rPr lang="ru-RU" dirty="0"/>
              <a:t>. В большинстве компаний существует большая разница между тем, что необходимо сотрудникам для «выживания» на рабочем месте и тем, что они могли бы сделать, если бы прикладывали максимум усилий. Позитивный организационный климат мотивирует сотрудников делать все возможное для успеха компании.</a:t>
            </a:r>
          </a:p>
          <a:p>
            <a:r>
              <a:rPr lang="ru-RU" dirty="0"/>
              <a:t>Количественные измерения климата в разных организациях во всем мире показали, что на каждый процент улучшения рабочей атмосферы приходятся 2 процента роста дохода компании.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normAutofit/>
          </a:bodyPr>
          <a:lstStyle/>
          <a:p>
            <a:r>
              <a:rPr lang="ru-RU" sz="2800" dirty="0" smtClean="0"/>
              <a:t>Склонность к организаторской деятельности</a:t>
            </a:r>
            <a:endParaRPr lang="ru-RU" sz="2800" dirty="0"/>
          </a:p>
        </p:txBody>
      </p:sp>
      <p:sp>
        <p:nvSpPr>
          <p:cNvPr id="3" name="Содержимое 2"/>
          <p:cNvSpPr>
            <a:spLocks noGrp="1"/>
          </p:cNvSpPr>
          <p:nvPr>
            <p:ph idx="1"/>
          </p:nvPr>
        </p:nvSpPr>
        <p:spPr>
          <a:xfrm>
            <a:off x="457200" y="1214422"/>
            <a:ext cx="8229600" cy="4911741"/>
          </a:xfrm>
        </p:spPr>
        <p:txBody>
          <a:bodyPr>
            <a:normAutofit fontScale="47500" lnSpcReduction="20000"/>
          </a:bodyPr>
          <a:lstStyle/>
          <a:p>
            <a:r>
              <a:rPr lang="ru-RU" b="1" dirty="0" smtClean="0"/>
              <a:t>Склонность к организаторской деятельности</a:t>
            </a:r>
            <a:r>
              <a:rPr lang="ru-RU" dirty="0" smtClean="0"/>
              <a:t> как третье групповое специфическое качество личности способного организатора характеризует само понятие «склонностью».</a:t>
            </a:r>
          </a:p>
          <a:p>
            <a:r>
              <a:rPr lang="ru-RU" dirty="0" smtClean="0"/>
              <a:t>Это понятие имеет следующие практические и экспериментальные показатели:</a:t>
            </a:r>
          </a:p>
          <a:p>
            <a:pPr lvl="0"/>
            <a:r>
              <a:rPr lang="ru-RU" dirty="0" smtClean="0"/>
              <a:t>спонтанное, самостоятельное включение в организаторскую деятельность, когда человек берет на себя организаторские функции без каких-либо побуждений со стороны других людей;</a:t>
            </a:r>
          </a:p>
          <a:p>
            <a:pPr lvl="0"/>
            <a:r>
              <a:rPr lang="ru-RU" dirty="0" smtClean="0"/>
              <a:t>взятие на себя роли организатора и ответственности за работу других людей в трудных и неблагоприятных условиях;</a:t>
            </a:r>
          </a:p>
          <a:p>
            <a:pPr lvl="0"/>
            <a:r>
              <a:rPr lang="ru-RU" dirty="0" smtClean="0"/>
              <a:t>потребность в осуществлении организаторской деятельности, устойчивое бескорыстное стремление к ней, постоянная готовность к ее выполнению;</a:t>
            </a:r>
          </a:p>
          <a:p>
            <a:pPr lvl="0"/>
            <a:r>
              <a:rPr lang="ru-RU" dirty="0" smtClean="0"/>
              <a:t>естественность включения в организаторскую деятельность;</a:t>
            </a:r>
          </a:p>
          <a:p>
            <a:pPr lvl="0"/>
            <a:r>
              <a:rPr lang="ru-RU" dirty="0" smtClean="0"/>
              <a:t>неутомимость в организаторской работе;</a:t>
            </a:r>
          </a:p>
          <a:p>
            <a:pPr lvl="0"/>
            <a:r>
              <a:rPr lang="ru-RU" dirty="0" smtClean="0"/>
              <a:t>эмоционально-положительное самочувствие при выполнении организаторской работы (</a:t>
            </a:r>
            <a:r>
              <a:rPr lang="ru-RU" dirty="0" err="1" smtClean="0"/>
              <a:t>праксическое</a:t>
            </a:r>
            <a:r>
              <a:rPr lang="ru-RU" dirty="0" smtClean="0"/>
              <a:t> чувство);</a:t>
            </a:r>
          </a:p>
          <a:p>
            <a:pPr lvl="0"/>
            <a:r>
              <a:rPr lang="ru-RU" dirty="0" smtClean="0"/>
              <a:t>явления </a:t>
            </a:r>
            <a:r>
              <a:rPr lang="ru-RU" dirty="0" err="1" smtClean="0"/>
              <a:t>астеничности</a:t>
            </a:r>
            <a:r>
              <a:rPr lang="ru-RU" dirty="0" smtClean="0"/>
              <a:t>, скуки и неудовлетворенности без организаторской деятельности;</a:t>
            </a:r>
          </a:p>
          <a:p>
            <a:r>
              <a:rPr lang="ru-RU" dirty="0" smtClean="0"/>
              <a:t>способность увидеть необходимость организаторской деятельности в обстоятельствах, зримо ее не требующих</a:t>
            </a: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fontScale="90000"/>
          </a:bodyPr>
          <a:lstStyle/>
          <a:p>
            <a:r>
              <a:rPr lang="ru-RU" sz="3100" b="1" dirty="0" smtClean="0"/>
              <a:t/>
            </a:r>
            <a:br>
              <a:rPr lang="ru-RU" sz="3100" b="1" dirty="0" smtClean="0"/>
            </a:br>
            <a:r>
              <a:rPr lang="ru-RU" sz="3100" b="1" dirty="0" smtClean="0"/>
              <a:t>Развитие лидерства</a:t>
            </a:r>
            <a:r>
              <a:rPr lang="ru-RU" dirty="0" smtClean="0"/>
              <a:t/>
            </a:r>
            <a:br>
              <a:rPr lang="ru-RU" dirty="0" smtClean="0"/>
            </a:br>
            <a:endParaRPr lang="ru-RU" dirty="0"/>
          </a:p>
        </p:txBody>
      </p:sp>
      <p:sp>
        <p:nvSpPr>
          <p:cNvPr id="3" name="Содержимое 2"/>
          <p:cNvSpPr>
            <a:spLocks noGrp="1"/>
          </p:cNvSpPr>
          <p:nvPr>
            <p:ph idx="1"/>
          </p:nvPr>
        </p:nvSpPr>
        <p:spPr>
          <a:xfrm>
            <a:off x="457200" y="1000108"/>
            <a:ext cx="8229600" cy="5126055"/>
          </a:xfrm>
        </p:spPr>
        <p:txBody>
          <a:bodyPr>
            <a:normAutofit fontScale="40000" lnSpcReduction="20000"/>
          </a:bodyPr>
          <a:lstStyle/>
          <a:p>
            <a:r>
              <a:rPr lang="ru-RU" b="1" dirty="0" smtClean="0"/>
              <a:t>Развитие лидерства</a:t>
            </a:r>
            <a:endParaRPr lang="ru-RU" dirty="0" smtClean="0"/>
          </a:p>
          <a:p>
            <a:r>
              <a:rPr lang="ru-RU" dirty="0" smtClean="0"/>
              <a:t>Развитие лидерства — целенаправленное формирование и углубление соответствующих качеств и навыков. Данный аспект проблемы управления лидерством в организации в большей или меньшей степени учитывает возможности формировать и развивать лидерские способности путем обучения и самообучения. Для развития лидерства используется ряд нижеследующих процедур:</a:t>
            </a:r>
          </a:p>
          <a:p>
            <a:pPr lvl="0"/>
            <a:r>
              <a:rPr lang="ru-RU" b="1" i="1" dirty="0" smtClean="0"/>
              <a:t>выработка личной </a:t>
            </a:r>
            <a:r>
              <a:rPr lang="ru-RU" b="1" i="1" dirty="0" err="1" smtClean="0"/>
              <a:t>мотивированности</a:t>
            </a:r>
            <a:r>
              <a:rPr lang="ru-RU" b="1" i="1" dirty="0" smtClean="0"/>
              <a:t>,</a:t>
            </a:r>
            <a:r>
              <a:rPr lang="ru-RU" dirty="0" smtClean="0"/>
              <a:t> устойчивого желания быть лидером, уверенности в себе, готовности принимать решения и брать на себя ответственность, последовательности и упорства в реализации общих целей, осознания собственной силы, веры в достижение цели, энтузиазма и т. п. Эта группа качеств характеризует различные параметры активности лидера. Процедуры индивидуальной </a:t>
            </a:r>
            <a:r>
              <a:rPr lang="ru-RU" dirty="0" err="1" smtClean="0"/>
              <a:t>самомотивации</a:t>
            </a:r>
            <a:r>
              <a:rPr lang="ru-RU" dirty="0" smtClean="0"/>
              <a:t> достаточно разработаны в соответствующей литературе и широко используются в практике менеджмента;</a:t>
            </a:r>
          </a:p>
          <a:p>
            <a:pPr lvl="0"/>
            <a:r>
              <a:rPr lang="ru-RU" b="1" i="1" dirty="0" smtClean="0"/>
              <a:t>развитие индивидуальных интеллектуальных и нравственных лидерских качеств.</a:t>
            </a:r>
            <a:r>
              <a:rPr lang="ru-RU" dirty="0" smtClean="0"/>
              <a:t> Как уже частично отмечалось, к таким качествам относятся, прежде всего, профессиональная компетентность, порядочность (честность, соблюдение общепринятых нравственных норм), без которой, как правило, трудно, а то и совсем невозможно завоевать авторитет, развитый интеллект, проявляющийся в </a:t>
            </a:r>
            <a:r>
              <a:rPr lang="ru-RU" dirty="0" err="1" smtClean="0"/>
              <a:t>аналитичности</a:t>
            </a:r>
            <a:r>
              <a:rPr lang="ru-RU" dirty="0" smtClean="0"/>
              <a:t>, быстроте понимания сути проблемы, гибкости ума, предусмотрительности, умении планировать и ставить цели, и т. д.;</a:t>
            </a:r>
          </a:p>
          <a:p>
            <a:pPr lvl="0"/>
            <a:r>
              <a:rPr lang="ru-RU" b="1" i="1" dirty="0" smtClean="0"/>
              <a:t>обеспечение социальной компетентности лидера</a:t>
            </a:r>
            <a:r>
              <a:rPr lang="ru-RU" dirty="0" smtClean="0"/>
              <a:t> и его доброжелательности в отношениях с членами группы. Это предполагает культуру общения, умение ясно и четко выражать мысли, корректно выслушивать сотрудников, делать замечания, давать советы, внимательность, уважение достоинства других людей, умение понимать их, проникаться их заботами и проблемами, оказывать им поддержку и т. п.;</a:t>
            </a:r>
          </a:p>
          <a:p>
            <a:pPr lvl="0"/>
            <a:r>
              <a:rPr lang="ru-RU" b="1" i="1" dirty="0" smtClean="0"/>
              <a:t>приобретение умения и навыков быстро и правильно оценивать ситуацию</a:t>
            </a:r>
            <a:r>
              <a:rPr lang="ru-RU" b="1" dirty="0" smtClean="0"/>
              <a:t>,</a:t>
            </a:r>
            <a:r>
              <a:rPr lang="ru-RU" dirty="0" smtClean="0"/>
              <a:t> знать и учитывать особенности, интересы, запросы и ожидания всех членов группы. Эта идея достаточно ярко выражена в рекомендациях по развитию лидерства американской Национальной организации женщин: «Лидерство не является таким процессом, в ходе которого вы выбираете тех женщин и мужчин, с которыми хотите работать, и «избавляетесь» от остальных. Более того: человек, которого заставили замолчать, не обратится в вашу веру. Старайтесь вовлечь всех!» Не менее важна для лидерства и правильная оценка ситуации, своих сил и возможностей группы. Без этого успех групповой деятельности недостижим. Повторяющиеся неудачи обычно ведут к утрате веры в лидера.</a:t>
            </a:r>
          </a:p>
          <a:p>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ru-RU" sz="3100" b="1" dirty="0" smtClean="0"/>
              <a:t/>
            </a:r>
            <a:br>
              <a:rPr lang="ru-RU" sz="3100" b="1" dirty="0" smtClean="0"/>
            </a:br>
            <a:r>
              <a:rPr lang="ru-RU" sz="3100" b="1" dirty="0" smtClean="0"/>
              <a:t>Диагностика лидерских способностей</a:t>
            </a:r>
            <a:r>
              <a:rPr lang="ru-RU" dirty="0" smtClean="0"/>
              <a:t/>
            </a:r>
            <a:br>
              <a:rPr lang="ru-RU" dirty="0" smtClean="0"/>
            </a:br>
            <a:endParaRPr lang="ru-RU" dirty="0"/>
          </a:p>
        </p:txBody>
      </p:sp>
      <p:sp>
        <p:nvSpPr>
          <p:cNvPr id="3" name="Содержимое 2"/>
          <p:cNvSpPr>
            <a:spLocks noGrp="1"/>
          </p:cNvSpPr>
          <p:nvPr>
            <p:ph idx="1"/>
          </p:nvPr>
        </p:nvSpPr>
        <p:spPr>
          <a:xfrm>
            <a:off x="457200" y="1000108"/>
            <a:ext cx="8229600" cy="5126055"/>
          </a:xfrm>
        </p:spPr>
        <p:txBody>
          <a:bodyPr>
            <a:normAutofit fontScale="40000" lnSpcReduction="20000"/>
          </a:bodyPr>
          <a:lstStyle/>
          <a:p>
            <a:r>
              <a:rPr lang="ru-RU" b="1" dirty="0" smtClean="0"/>
              <a:t>Диагностика лидерских способностей</a:t>
            </a:r>
            <a:endParaRPr lang="ru-RU" dirty="0" smtClean="0"/>
          </a:p>
          <a:p>
            <a:r>
              <a:rPr lang="ru-RU" dirty="0" smtClean="0"/>
              <a:t>Исследователи лидерства считают, что лидеров можно найти на всех уровнях деловой активности, а не только на самом верхнем уровне </a:t>
            </a:r>
            <a:r>
              <a:rPr lang="ru-RU" dirty="0" err="1" smtClean="0"/>
              <a:t>топ-менеджмента</a:t>
            </a:r>
            <a:r>
              <a:rPr lang="ru-RU" dirty="0" smtClean="0"/>
              <a:t>. Лучшие лидеры обычно придерживаются общего комплекса ценностей, в который входят «справедливость, равенство, беспристрастность, целостность, честность, доверие». Каждый человек может определить свою и чужую пригодность к лидерству с помощью следующих критериев:</a:t>
            </a:r>
          </a:p>
          <a:p>
            <a:pPr lvl="0"/>
            <a:r>
              <a:rPr lang="ru-RU" dirty="0" smtClean="0"/>
              <a:t>непрерывное самосовершенствование. Вы ищете способы самосовершенствования — читаете, задаете вопросы, проходите дополнительный курс обучения. По мнению С. </a:t>
            </a:r>
            <a:r>
              <a:rPr lang="ru-RU" dirty="0" err="1" smtClean="0"/>
              <a:t>Кови</a:t>
            </a:r>
            <a:r>
              <a:rPr lang="ru-RU" dirty="0" smtClean="0"/>
              <a:t>, для большинства людей характерна тенденция к ограничению вчерашними знаниями, а не воспитанию в себе духа непрерывного самосовершенствования. Однако если вы сами не совершенствуете себя, то вам трудно побудить других заняться этим;</a:t>
            </a:r>
          </a:p>
          <a:p>
            <a:pPr lvl="0"/>
            <a:r>
              <a:rPr lang="ru-RU" dirty="0" smtClean="0"/>
              <a:t>ориентация на служение другим. Вы ориентированы на предоставление услуг независимо от того, как вы зарабатываете себе на жизнь. Иными словами, вы спрашиваете себя, что нужно другим, а не только, что нужно вам;</a:t>
            </a:r>
          </a:p>
          <a:p>
            <a:pPr lvl="0"/>
            <a:r>
              <a:rPr lang="ru-RU" dirty="0" smtClean="0"/>
              <a:t>излучение положительной энергии, доброжелательность и уклонение от восприятия отрицательной энергии и конфликтов;</a:t>
            </a:r>
          </a:p>
          <a:p>
            <a:pPr lvl="0"/>
            <a:r>
              <a:rPr lang="ru-RU" dirty="0" smtClean="0"/>
              <a:t>вера в других. Вы защищаете их, видите ценность, доброту и потенциальные возможности;</a:t>
            </a:r>
          </a:p>
          <a:p>
            <a:pPr lvl="0"/>
            <a:r>
              <a:rPr lang="ru-RU" dirty="0" smtClean="0"/>
              <a:t>рациональное распределение времени и усилий. Вы стараетесь оптимально распределить свою жизнь между работой, домом и обществом;</a:t>
            </a:r>
          </a:p>
          <a:p>
            <a:pPr lvl="0"/>
            <a:r>
              <a:rPr lang="ru-RU" dirty="0" smtClean="0"/>
              <a:t>внутренняя уверенность, оптимизм, свежий взгляд на события, восприятие жизни как приключения;</a:t>
            </a:r>
          </a:p>
          <a:p>
            <a:pPr lvl="0"/>
            <a:r>
              <a:rPr lang="ru-RU" dirty="0" smtClean="0"/>
              <a:t>самокритичность, толерантность (терпимость), признание заслуг других и их равного права на самовыражение. Вы цените различия. Вы понимаете, что ваш метод не является «единственно правильным» и рассматриваете новые альтернативы как захватывающие, а не как угрожающие вам;</a:t>
            </a:r>
          </a:p>
          <a:p>
            <a:pPr lvl="0"/>
            <a:r>
              <a:rPr lang="ru-RU" dirty="0" smtClean="0"/>
              <a:t>забота о физическом здоровье, интеллектуальном и духовном развитии. Вы следите за своим физическим состоянием с помощью упражнений, чтобы сохранить здоровье, за интеллектуальным — с помощью чтения; за духовным — с помощью </a:t>
            </a:r>
            <a:r>
              <a:rPr lang="ru-RU" dirty="0" err="1" smtClean="0"/>
              <a:t>медитирования</a:t>
            </a:r>
            <a:r>
              <a:rPr lang="ru-RU" dirty="0" smtClean="0"/>
              <a:t>/молитвы, умственного сосредоточения и психологического настроя на что-либо при полном отрешении от всего остального; о вещах, способных вызвать вдохновение.</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633394"/>
          </a:xfrm>
        </p:spPr>
        <p:txBody>
          <a:bodyPr>
            <a:normAutofit/>
          </a:bodyPr>
          <a:lstStyle/>
          <a:p>
            <a:pPr algn="ctr"/>
            <a:r>
              <a:rPr lang="ru-RU" sz="3200" b="1" dirty="0" smtClean="0"/>
              <a:t>6 факторов качества</a:t>
            </a:r>
            <a:endParaRPr lang="ru-RU" sz="3200" b="1" dirty="0"/>
          </a:p>
        </p:txBody>
      </p:sp>
      <p:sp>
        <p:nvSpPr>
          <p:cNvPr id="3" name="Содержимое 2"/>
          <p:cNvSpPr>
            <a:spLocks noGrp="1"/>
          </p:cNvSpPr>
          <p:nvPr>
            <p:ph idx="1"/>
          </p:nvPr>
        </p:nvSpPr>
        <p:spPr>
          <a:xfrm>
            <a:off x="457200" y="1000108"/>
            <a:ext cx="8229600" cy="5126055"/>
          </a:xfrm>
        </p:spPr>
        <p:txBody>
          <a:bodyPr>
            <a:normAutofit fontScale="55000" lnSpcReduction="20000"/>
          </a:bodyPr>
          <a:lstStyle/>
          <a:p>
            <a:r>
              <a:rPr lang="ru-RU" dirty="0"/>
              <a:t>Исследования организационного климата начались с работ психологов Гарвардского университета Литвина и Стрингера.  Затем консалтинговая компания </a:t>
            </a:r>
            <a:r>
              <a:rPr lang="ru-RU" dirty="0" err="1"/>
              <a:t>Hay</a:t>
            </a:r>
            <a:r>
              <a:rPr lang="ru-RU" dirty="0"/>
              <a:t> </a:t>
            </a:r>
            <a:r>
              <a:rPr lang="ru-RU" dirty="0" err="1"/>
              <a:t>Group</a:t>
            </a:r>
            <a:r>
              <a:rPr lang="ru-RU" dirty="0"/>
              <a:t> в результате многочисленных исследований выделила </a:t>
            </a:r>
            <a:r>
              <a:rPr lang="ru-RU" b="1" dirty="0"/>
              <a:t>6 основных факторов</a:t>
            </a:r>
            <a:r>
              <a:rPr lang="ru-RU" dirty="0"/>
              <a:t>, влияющих на качество организационного климата:</a:t>
            </a:r>
          </a:p>
          <a:p>
            <a:pPr lvl="0"/>
            <a:r>
              <a:rPr lang="ru-RU" b="1" dirty="0"/>
              <a:t>Ясность.</a:t>
            </a:r>
            <a:r>
              <a:rPr lang="ru-RU" dirty="0"/>
              <a:t> Сотрудники хорошо понимают, чего от них ожидает компания, как их индивидуальные цели связаны с целями компании и с целями коллег.  Они знают, какие требования предъявляются к их работе.</a:t>
            </a:r>
          </a:p>
          <a:p>
            <a:pPr lvl="0"/>
            <a:r>
              <a:rPr lang="ru-RU" b="1" dirty="0"/>
              <a:t>Стандарты.</a:t>
            </a:r>
            <a:r>
              <a:rPr lang="ru-RU" dirty="0"/>
              <a:t> В компании (подразделении) высокие стандарты выполнения работы. Сотрудники должны прикладывать усилия и постоянно повышать эффективность своей деятельности для достижения поставленных руководителем целей.</a:t>
            </a:r>
          </a:p>
          <a:p>
            <a:pPr lvl="0"/>
            <a:r>
              <a:rPr lang="ru-RU" b="1" dirty="0"/>
              <a:t>Ответственность. </a:t>
            </a:r>
            <a:r>
              <a:rPr lang="ru-RU" dirty="0"/>
              <a:t>Сотрудникам делегируется ответственность за достижение целей и предоставляется соответствующая свобода действий.</a:t>
            </a:r>
          </a:p>
          <a:p>
            <a:pPr lvl="0"/>
            <a:r>
              <a:rPr lang="ru-RU" b="1" dirty="0"/>
              <a:t>Гибкость.</a:t>
            </a:r>
            <a:r>
              <a:rPr lang="ru-RU" dirty="0"/>
              <a:t> В компании нет лишних политик, правил и процедур, мешающих работе. Сотрудники могут предлагать и легко продвигать новые идеи.</a:t>
            </a:r>
          </a:p>
          <a:p>
            <a:pPr lvl="0"/>
            <a:r>
              <a:rPr lang="ru-RU" b="1" dirty="0"/>
              <a:t>Поощрения. </a:t>
            </a:r>
            <a:r>
              <a:rPr lang="ru-RU" dirty="0"/>
              <a:t>Хорошая работа сотрудников вознаграждается по заслугам и признается руководителями. Поощрения и продвижения напрямую связаны с достигнутыми результатами.</a:t>
            </a:r>
          </a:p>
          <a:p>
            <a:pPr lvl="0"/>
            <a:r>
              <a:rPr lang="ru-RU" b="1" dirty="0"/>
              <a:t>Командный дух.</a:t>
            </a:r>
            <a:r>
              <a:rPr lang="ru-RU" dirty="0"/>
              <a:t> Сотрудники работают как единая  команда для достижения общих целей  и делают все возможное ради успеха друг друга. Они гордятся своей принадлежностью к компании.</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normAutofit/>
          </a:bodyPr>
          <a:lstStyle/>
          <a:p>
            <a:r>
              <a:rPr lang="ru-RU" sz="2800" b="1" dirty="0" smtClean="0"/>
              <a:t>Организационный климат</a:t>
            </a:r>
            <a:endParaRPr lang="ru-RU" sz="2800" b="1" dirty="0"/>
          </a:p>
        </p:txBody>
      </p:sp>
      <p:sp>
        <p:nvSpPr>
          <p:cNvPr id="3" name="Содержимое 2"/>
          <p:cNvSpPr>
            <a:spLocks noGrp="1"/>
          </p:cNvSpPr>
          <p:nvPr>
            <p:ph idx="1"/>
          </p:nvPr>
        </p:nvSpPr>
        <p:spPr>
          <a:xfrm>
            <a:off x="457200" y="1214422"/>
            <a:ext cx="8229600" cy="4911741"/>
          </a:xfrm>
        </p:spPr>
        <p:txBody>
          <a:bodyPr>
            <a:normAutofit fontScale="85000" lnSpcReduction="10000"/>
          </a:bodyPr>
          <a:lstStyle/>
          <a:p>
            <a:r>
              <a:rPr lang="ru-RU" dirty="0"/>
              <a:t>Развитие лидерского потенциала начинается с получения руководителями обратной связи об организационном климате, который они создают для своих подчиненных. Для этого проводится </a:t>
            </a:r>
            <a:r>
              <a:rPr lang="ru-RU" dirty="0">
                <a:hlinkClick r:id="rId2"/>
              </a:rPr>
              <a:t>диагностика организационного климата</a:t>
            </a:r>
            <a:r>
              <a:rPr lang="ru-RU" dirty="0"/>
              <a:t>.</a:t>
            </a:r>
          </a:p>
          <a:p>
            <a:r>
              <a:rPr lang="ru-RU" dirty="0"/>
              <a:t>Организационный климат напрямую влияет на мотивацию сотрудников и, соответственно, на их производительность. Исследования показали, что благоприятный климат может повысить эффективность работы сотрудников на 30%.</a:t>
            </a:r>
          </a:p>
          <a:p>
            <a:r>
              <a:rPr lang="ru-RU" dirty="0"/>
              <a:t>Неблагоприятный организационный климат гарантирует низкую производительность.</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a:bodyPr>
          <a:lstStyle/>
          <a:p>
            <a:r>
              <a:rPr lang="ru-RU" sz="3200" b="1" dirty="0"/>
              <a:t>Д</a:t>
            </a:r>
            <a:r>
              <a:rPr lang="ru-RU" sz="3200" b="1" dirty="0" smtClean="0"/>
              <a:t>иагностика организационного климата</a:t>
            </a:r>
            <a:endParaRPr lang="ru-RU" sz="3200" dirty="0"/>
          </a:p>
        </p:txBody>
      </p:sp>
      <p:sp>
        <p:nvSpPr>
          <p:cNvPr id="3" name="Содержимое 2"/>
          <p:cNvSpPr>
            <a:spLocks noGrp="1"/>
          </p:cNvSpPr>
          <p:nvPr>
            <p:ph idx="1"/>
          </p:nvPr>
        </p:nvSpPr>
        <p:spPr>
          <a:xfrm>
            <a:off x="457200" y="1071546"/>
            <a:ext cx="8229600" cy="4857785"/>
          </a:xfrm>
        </p:spPr>
        <p:txBody>
          <a:bodyPr>
            <a:noAutofit/>
          </a:bodyPr>
          <a:lstStyle/>
          <a:p>
            <a:r>
              <a:rPr lang="ru-RU" sz="1600" b="1" dirty="0"/>
              <a:t>Зачем нужна диагностика организационного климата?</a:t>
            </a:r>
            <a:endParaRPr lang="ru-RU" sz="1600" dirty="0"/>
          </a:p>
          <a:p>
            <a:pPr lvl="0"/>
            <a:r>
              <a:rPr lang="ru-RU" sz="1600" dirty="0"/>
              <a:t>Определяет степень мотивации/</a:t>
            </a:r>
            <a:r>
              <a:rPr lang="ru-RU" sz="1600" dirty="0" err="1"/>
              <a:t>демотивации</a:t>
            </a:r>
            <a:r>
              <a:rPr lang="ru-RU" sz="1600" dirty="0"/>
              <a:t> сотрудников подразделений</a:t>
            </a:r>
          </a:p>
          <a:p>
            <a:pPr lvl="0"/>
            <a:r>
              <a:rPr lang="ru-RU" sz="1600" dirty="0"/>
              <a:t>Определяет способность руководителей достигать стратегических целей компании</a:t>
            </a:r>
          </a:p>
          <a:p>
            <a:pPr lvl="0"/>
            <a:r>
              <a:rPr lang="ru-RU" sz="1600" dirty="0"/>
              <a:t>Выявляет конкретные направления необходимых изменений</a:t>
            </a:r>
          </a:p>
          <a:p>
            <a:pPr lvl="0"/>
            <a:r>
              <a:rPr lang="ru-RU" sz="1600" dirty="0"/>
              <a:t>Мотивирует руководителей на развитие и </a:t>
            </a:r>
            <a:r>
              <a:rPr lang="ru-RU" sz="1600" dirty="0" smtClean="0"/>
              <a:t>обучение</a:t>
            </a:r>
          </a:p>
          <a:p>
            <a:pPr lvl="0">
              <a:buNone/>
            </a:pPr>
            <a:endParaRPr lang="ru-RU" sz="1600" dirty="0"/>
          </a:p>
          <a:p>
            <a:r>
              <a:rPr lang="ru-RU" sz="1600" b="1" dirty="0"/>
              <a:t>Как проводится диагностика организационного климата?</a:t>
            </a:r>
            <a:endParaRPr lang="ru-RU" sz="1600" dirty="0"/>
          </a:p>
          <a:p>
            <a:pPr lvl="0"/>
            <a:r>
              <a:rPr lang="ru-RU" sz="1600" dirty="0"/>
              <a:t>Сотрудники оценивают (электронный или бумажный опрос, занимает примерно 15 минут) по 6 параметрам 2 состояния организационного климата: реальное и желаемое. </a:t>
            </a:r>
          </a:p>
          <a:p>
            <a:pPr lvl="0"/>
            <a:r>
              <a:rPr lang="ru-RU" sz="1600" dirty="0"/>
              <a:t>Разрыв между этими двумя состояниями не более 20% считается нормальным в силу того, что стремление к лучшему характерно для всех людей.</a:t>
            </a:r>
          </a:p>
          <a:p>
            <a:pPr lvl="0"/>
            <a:r>
              <a:rPr lang="ru-RU" sz="1600" dirty="0"/>
              <a:t>Разрыв более 20% оказывает негативное влияние на эффективность деятельности сотрудников. </a:t>
            </a:r>
          </a:p>
          <a:p>
            <a:pPr lvl="0"/>
            <a:r>
              <a:rPr lang="ru-RU" sz="1600" dirty="0"/>
              <a:t>Учитываются также абсолютные величины реального и желаемого состояния. Так, реальная величина ниже 40-й </a:t>
            </a:r>
            <a:r>
              <a:rPr lang="ru-RU" sz="1600" dirty="0" err="1"/>
              <a:t>процентили</a:t>
            </a:r>
            <a:r>
              <a:rPr lang="ru-RU" sz="1600" dirty="0"/>
              <a:t> и желаемая величина ниже 80-й </a:t>
            </a:r>
            <a:r>
              <a:rPr lang="ru-RU" sz="1600" dirty="0" err="1"/>
              <a:t>процентили</a:t>
            </a:r>
            <a:r>
              <a:rPr lang="ru-RU" sz="1600" dirty="0"/>
              <a:t> могут свидетельствовать о </a:t>
            </a:r>
            <a:r>
              <a:rPr lang="ru-RU" sz="1600" dirty="0" err="1"/>
              <a:t>демотивации</a:t>
            </a:r>
            <a:r>
              <a:rPr lang="ru-RU" sz="1600" dirty="0"/>
              <a:t> сотрудников.</a:t>
            </a:r>
          </a:p>
          <a:p>
            <a:pPr lvl="0"/>
            <a:r>
              <a:rPr lang="ru-RU" sz="1600" dirty="0"/>
              <a:t>Полученные данные представляются в виде графиков. </a:t>
            </a:r>
          </a:p>
          <a:p>
            <a:pPr lvl="0"/>
            <a:r>
              <a:rPr lang="ru-RU" sz="1600" dirty="0"/>
              <a:t>По результатам диагностики составляется отчет.</a:t>
            </a:r>
          </a:p>
          <a:p>
            <a:r>
              <a:rPr lang="ru-RU" sz="1600" dirty="0"/>
              <a:t>Руководитель подразделения получает обратную связь с конкретным рекомендациями о том, что надо продолжать делать, а что необходимо изменить</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776270"/>
          </a:xfrm>
        </p:spPr>
        <p:txBody>
          <a:bodyPr>
            <a:normAutofit/>
          </a:bodyPr>
          <a:lstStyle/>
          <a:p>
            <a:r>
              <a:rPr lang="ru-RU" b="1" dirty="0" smtClean="0"/>
              <a:t>          </a:t>
            </a:r>
            <a:r>
              <a:rPr lang="ru-RU" sz="3100" b="1" dirty="0" smtClean="0"/>
              <a:t>2 шаг - определение стилей лидерства</a:t>
            </a:r>
            <a:endParaRPr lang="ru-RU" sz="3100" b="1" dirty="0"/>
          </a:p>
        </p:txBody>
      </p:sp>
      <p:sp>
        <p:nvSpPr>
          <p:cNvPr id="3" name="Содержимое 2"/>
          <p:cNvSpPr>
            <a:spLocks noGrp="1"/>
          </p:cNvSpPr>
          <p:nvPr>
            <p:ph idx="1"/>
          </p:nvPr>
        </p:nvSpPr>
        <p:spPr>
          <a:xfrm>
            <a:off x="457200" y="1142984"/>
            <a:ext cx="8229600" cy="4983179"/>
          </a:xfrm>
        </p:spPr>
        <p:txBody>
          <a:bodyPr>
            <a:normAutofit fontScale="47500" lnSpcReduction="20000"/>
          </a:bodyPr>
          <a:lstStyle/>
          <a:p>
            <a:r>
              <a:rPr lang="ru-RU" dirty="0"/>
              <a:t>Обратная связь от сотрудников помогает руководителю осознать, какие действия необходимо предпринять для улучшения ситуации.</a:t>
            </a:r>
          </a:p>
          <a:p>
            <a:r>
              <a:rPr lang="ru-RU" b="1" dirty="0"/>
              <a:t>Следующий этап </a:t>
            </a:r>
            <a:r>
              <a:rPr lang="ru-RU" dirty="0"/>
              <a:t>– определение стилей лидерства руководителей, которые оказывают непосредственное влияние на организационный климат.</a:t>
            </a:r>
          </a:p>
          <a:p>
            <a:r>
              <a:rPr lang="ru-RU" dirty="0"/>
              <a:t>Исследования принципов руководства людьми лучших лидеров в компаниях всего мира позволили выделить </a:t>
            </a:r>
            <a:r>
              <a:rPr lang="ru-RU" dirty="0">
                <a:hlinkClick r:id="rId2"/>
              </a:rPr>
              <a:t>6 основных стилей лидерства</a:t>
            </a:r>
            <a:r>
              <a:rPr lang="ru-RU" dirty="0"/>
              <a:t>, которые оказывают непосредственное влияние на качество организационного </a:t>
            </a:r>
            <a:r>
              <a:rPr lang="ru-RU" dirty="0" smtClean="0"/>
              <a:t>климата:</a:t>
            </a:r>
          </a:p>
          <a:p>
            <a:r>
              <a:rPr lang="ru-RU" dirty="0" smtClean="0"/>
              <a:t>Выдающееся лидерство</a:t>
            </a:r>
          </a:p>
          <a:p>
            <a:r>
              <a:rPr lang="ru-RU" dirty="0" err="1" smtClean="0"/>
              <a:t>Коучинг</a:t>
            </a:r>
            <a:r>
              <a:rPr lang="ru-RU" dirty="0" smtClean="0"/>
              <a:t> лидерства</a:t>
            </a:r>
          </a:p>
          <a:p>
            <a:r>
              <a:rPr lang="ru-RU" dirty="0" err="1" smtClean="0"/>
              <a:t>Аффилиативное</a:t>
            </a:r>
            <a:r>
              <a:rPr lang="ru-RU" dirty="0" smtClean="0"/>
              <a:t> лидерство</a:t>
            </a:r>
          </a:p>
          <a:p>
            <a:r>
              <a:rPr lang="ru-RU" dirty="0" smtClean="0"/>
              <a:t>Демократическое лидерство</a:t>
            </a:r>
          </a:p>
          <a:p>
            <a:r>
              <a:rPr lang="ru-RU" dirty="0" smtClean="0"/>
              <a:t>Лидерство, задающее направление </a:t>
            </a:r>
            <a:r>
              <a:rPr lang="ru-RU" dirty="0" smtClean="0"/>
              <a:t>развития</a:t>
            </a:r>
          </a:p>
          <a:p>
            <a:r>
              <a:rPr lang="ru-RU" dirty="0" smtClean="0"/>
              <a:t>Командующее лидерство</a:t>
            </a:r>
            <a:endParaRPr lang="ru-RU" dirty="0" smtClean="0"/>
          </a:p>
          <a:p>
            <a:endParaRPr lang="ru-RU" dirty="0" smtClean="0"/>
          </a:p>
          <a:p>
            <a:endParaRPr lang="ru-RU" dirty="0"/>
          </a:p>
          <a:p>
            <a:r>
              <a:rPr lang="ru-RU" dirty="0" err="1"/>
              <a:t>Опросник</a:t>
            </a:r>
            <a:r>
              <a:rPr lang="ru-RU" dirty="0"/>
              <a:t> по стилям лидерства заполняет руководитель и его(ее) непосредственные подчиненные.</a:t>
            </a:r>
          </a:p>
          <a:p>
            <a:r>
              <a:rPr lang="ru-RU" dirty="0"/>
              <a:t>Руководитель получает возможность сравнить свое мнение о том, какие стили он использует, с тем, что видят его подчиненные.</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a:bodyPr>
          <a:lstStyle/>
          <a:p>
            <a:r>
              <a:rPr lang="ru-RU" sz="2800" b="1" dirty="0" smtClean="0"/>
              <a:t>Оценивание лидерских компетенций</a:t>
            </a:r>
            <a:endParaRPr lang="ru-RU" sz="2800" b="1" dirty="0"/>
          </a:p>
        </p:txBody>
      </p:sp>
      <p:sp>
        <p:nvSpPr>
          <p:cNvPr id="3" name="Содержимое 2"/>
          <p:cNvSpPr>
            <a:spLocks noGrp="1"/>
          </p:cNvSpPr>
          <p:nvPr>
            <p:ph idx="1"/>
          </p:nvPr>
        </p:nvSpPr>
        <p:spPr>
          <a:xfrm>
            <a:off x="457200" y="1142984"/>
            <a:ext cx="8229600" cy="4983179"/>
          </a:xfrm>
        </p:spPr>
        <p:txBody>
          <a:bodyPr>
            <a:normAutofit fontScale="40000" lnSpcReduction="20000"/>
          </a:bodyPr>
          <a:lstStyle/>
          <a:p>
            <a:r>
              <a:rPr lang="ru-RU" sz="5600" dirty="0"/>
              <a:t>Умелое использование разных стилей лидерства в разных ситуациях помогает руководителю создавать благоприятный организационный климат, мотивационную среду для своих команд.</a:t>
            </a:r>
          </a:p>
          <a:p>
            <a:r>
              <a:rPr lang="ru-RU" sz="5600" dirty="0"/>
              <a:t>Но для пополнения репертуара лидерских стилей одного желания недостаточно. Обратная связь создает мотивацию для развития руководителей. Кроме мотивации, руководители должны обладать необходимыми </a:t>
            </a:r>
            <a:r>
              <a:rPr lang="ru-RU" sz="5600" dirty="0">
                <a:hlinkClick r:id="rId2"/>
              </a:rPr>
              <a:t>лидерскими компетенциями</a:t>
            </a:r>
            <a:r>
              <a:rPr lang="ru-RU" sz="5600" dirty="0"/>
              <a:t>.</a:t>
            </a:r>
          </a:p>
          <a:p>
            <a:r>
              <a:rPr lang="ru-RU" sz="5600" dirty="0"/>
              <a:t>Оценка лидерских компетенций проводится с использованием специально структурированного поведенческого интервью, центров оценки, опросов 360°.</a:t>
            </a:r>
          </a:p>
          <a:p>
            <a:r>
              <a:rPr lang="ru-RU" sz="5600" dirty="0"/>
              <a:t>Полученные данные всесторонне анализируются, и руководители получают обратную связь об уровне развития их лидерских компетенций</a:t>
            </a:r>
            <a:r>
              <a:rPr lang="ru-RU" sz="5600" dirty="0" smtClean="0"/>
              <a:t>.</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606</TotalTime>
  <Words>5162</Words>
  <Application>Microsoft Office PowerPoint</Application>
  <PresentationFormat>Экран (4:3)</PresentationFormat>
  <Paragraphs>372</Paragraphs>
  <Slides>42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42</vt:i4>
      </vt:variant>
    </vt:vector>
  </HeadingPairs>
  <TitlesOfParts>
    <vt:vector size="43" baseType="lpstr">
      <vt:lpstr>Тема Office</vt:lpstr>
      <vt:lpstr> Технология формирования лидерских компетенций педагогов</vt:lpstr>
      <vt:lpstr>   Как обеспечить развитие лидерского потенциала руководителей?</vt:lpstr>
      <vt:lpstr>4 основных аспекта лидерства.</vt:lpstr>
      <vt:lpstr>Что такое организационный климат?</vt:lpstr>
      <vt:lpstr>6 факторов качества</vt:lpstr>
      <vt:lpstr>Организационный климат</vt:lpstr>
      <vt:lpstr>Диагностика организационного климата</vt:lpstr>
      <vt:lpstr>          2 шаг - определение стилей лидерства</vt:lpstr>
      <vt:lpstr>Оценивание лидерских компетенций</vt:lpstr>
      <vt:lpstr>Метод 360⁰</vt:lpstr>
      <vt:lpstr> Схема, иллюстрирующая процессы самопознания и самораскрытия в тренинговой группе и названная так в честь своих авторов: Лафт Джозефа и Гарри Инграма.(«Окно ДжоХари») </vt:lpstr>
      <vt:lpstr>Комментарий</vt:lpstr>
      <vt:lpstr>Лидерство и управление</vt:lpstr>
      <vt:lpstr>Слайд 14</vt:lpstr>
      <vt:lpstr>              Лидерские компетенции</vt:lpstr>
      <vt:lpstr>Самосознание</vt:lpstr>
      <vt:lpstr>Самоконтроль</vt:lpstr>
      <vt:lpstr>Социальная чуткость</vt:lpstr>
      <vt:lpstr>Управление отношениями</vt:lpstr>
      <vt:lpstr>Знакомая ситуация</vt:lpstr>
      <vt:lpstr>Проблема…</vt:lpstr>
      <vt:lpstr>Принимаем решение</vt:lpstr>
      <vt:lpstr>Формирование команды.</vt:lpstr>
      <vt:lpstr>Опять коммуникация…</vt:lpstr>
      <vt:lpstr>Рекомендации специалистов</vt:lpstr>
      <vt:lpstr>Планирование</vt:lpstr>
      <vt:lpstr>  Команда руководителей</vt:lpstr>
      <vt:lpstr>Система DCNH</vt:lpstr>
      <vt:lpstr>Модели поведения членов команды</vt:lpstr>
      <vt:lpstr>«Запуск» команды</vt:lpstr>
      <vt:lpstr>Зачем нужен командный коучинг?</vt:lpstr>
      <vt:lpstr>Слайд 32</vt:lpstr>
      <vt:lpstr>Технологический консалтинг</vt:lpstr>
      <vt:lpstr>Требования к технологическому консалтингу</vt:lpstr>
      <vt:lpstr>Лидер: организаторские способности</vt:lpstr>
      <vt:lpstr>Практически-психологический ум</vt:lpstr>
      <vt:lpstr>Психологический такт</vt:lpstr>
      <vt:lpstr>Способность к эмоционально-волевому воздействию</vt:lpstr>
      <vt:lpstr>Требовательность как свойство личности</vt:lpstr>
      <vt:lpstr>Склонность к организаторской деятельности</vt:lpstr>
      <vt:lpstr> Развитие лидерства </vt:lpstr>
      <vt:lpstr> Диагностика лидерских способностей </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user3000</dc:creator>
  <cp:lastModifiedBy>user3000</cp:lastModifiedBy>
  <cp:revision>118</cp:revision>
  <dcterms:created xsi:type="dcterms:W3CDTF">2012-01-16T09:22:46Z</dcterms:created>
  <dcterms:modified xsi:type="dcterms:W3CDTF">2012-01-23T09:22:38Z</dcterms:modified>
</cp:coreProperties>
</file>